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1" r:id="rId7"/>
    <p:sldId id="260" r:id="rId8"/>
    <p:sldId id="263" r:id="rId9"/>
    <p:sldId id="264" r:id="rId10"/>
    <p:sldId id="262" r:id="rId11"/>
    <p:sldId id="266" r:id="rId12"/>
    <p:sldId id="265" r:id="rId13"/>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92"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showGuides="1">
      <p:cViewPr varScale="1">
        <p:scale>
          <a:sx n="116" d="100"/>
          <a:sy n="116" d="100"/>
        </p:scale>
        <p:origin x="336" y="108"/>
      </p:cViewPr>
      <p:guideLst>
        <p:guide orient="horz" pos="2192"/>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6" Type="http://schemas.openxmlformats.org/officeDocument/2006/relationships/tableStyles" Target="tableStyles.xml"/><Relationship Id="rId15" Type="http://schemas.openxmlformats.org/officeDocument/2006/relationships/viewProps" Target="viewProps.xml"/><Relationship Id="rId14" Type="http://schemas.openxmlformats.org/officeDocument/2006/relationships/presProps" Target="presProps.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png"/><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26" name="Picture 2"/>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tretch>
            <a:fillRect/>
          </a:stretch>
        </p:blipFill>
        <p:spPr bwMode="auto">
          <a:xfrm>
            <a:off x="0" y="1588"/>
            <a:ext cx="12192000" cy="6854825"/>
          </a:xfrm>
          <a:prstGeom prst="rect">
            <a:avLst/>
          </a:prstGeom>
          <a:noFill/>
          <a:extLst>
            <a:ext uri="{909E8E84-426E-40DD-AFC4-6F175D3DCCD1}">
              <a14:hiddenFill xmlns:a14="http://schemas.microsoft.com/office/drawing/2010/main">
                <a:solidFill>
                  <a:srgbClr val="FFFFFF"/>
                </a:solidFill>
              </a14:hiddenFill>
            </a:ext>
          </a:extLst>
        </p:spPr>
      </p:pic>
      <p:sp>
        <p:nvSpPr>
          <p:cNvPr id="2" name="标题 1"/>
          <p:cNvSpPr>
            <a:spLocks noGrp="1"/>
          </p:cNvSpPr>
          <p:nvPr>
            <p:ph type="ctrTitle"/>
          </p:nvPr>
        </p:nvSpPr>
        <p:spPr>
          <a:xfrm>
            <a:off x="1524000" y="328930"/>
            <a:ext cx="8111490" cy="1239520"/>
          </a:xfrm>
        </p:spPr>
        <p:txBody>
          <a:bodyPr>
            <a:normAutofit/>
          </a:bodyPr>
          <a:p>
            <a:r>
              <a:rPr lang="zh-CN" altLang="en-US"/>
              <a:t>晚自习任务</a:t>
            </a:r>
            <a:endParaRPr lang="zh-CN" altLang="en-US"/>
          </a:p>
        </p:txBody>
      </p:sp>
      <p:sp>
        <p:nvSpPr>
          <p:cNvPr id="3" name="副标题 2"/>
          <p:cNvSpPr>
            <a:spLocks noGrp="1"/>
          </p:cNvSpPr>
          <p:nvPr>
            <p:ph type="subTitle" idx="1"/>
          </p:nvPr>
        </p:nvSpPr>
        <p:spPr>
          <a:xfrm>
            <a:off x="104140" y="1721485"/>
            <a:ext cx="11812905" cy="4744720"/>
          </a:xfrm>
        </p:spPr>
        <p:txBody>
          <a:bodyPr>
            <a:normAutofit lnSpcReduction="10000"/>
          </a:bodyPr>
          <a:p>
            <a:pPr algn="l"/>
            <a:r>
              <a:rPr lang="en-US" altLang="zh-CN" sz="4000"/>
              <a:t>1.</a:t>
            </a:r>
            <a:r>
              <a:rPr lang="zh-CN" altLang="en-US" sz="4000"/>
              <a:t>自由复习</a:t>
            </a:r>
            <a:r>
              <a:rPr lang="zh-CN" altLang="en-US"/>
              <a:t>：</a:t>
            </a:r>
            <a:r>
              <a:rPr lang="en-US" altLang="zh-CN" sz="3200"/>
              <a:t>BOOK1-BOOK3</a:t>
            </a:r>
            <a:r>
              <a:rPr lang="zh-CN" altLang="en-US" sz="3600"/>
              <a:t>单词</a:t>
            </a:r>
            <a:r>
              <a:rPr lang="en-US" altLang="zh-CN" sz="3600"/>
              <a:t>+</a:t>
            </a:r>
            <a:r>
              <a:rPr lang="zh-CN" altLang="en-US" sz="3600"/>
              <a:t>拓展词汇</a:t>
            </a:r>
            <a:r>
              <a:rPr lang="en-US" altLang="zh-CN" sz="3600"/>
              <a:t>+</a:t>
            </a:r>
            <a:r>
              <a:rPr lang="zh-CN" altLang="en-US" sz="3600"/>
              <a:t>应用文</a:t>
            </a:r>
            <a:r>
              <a:rPr lang="en-US" altLang="zh-CN" sz="3600"/>
              <a:t>+</a:t>
            </a:r>
            <a:r>
              <a:rPr lang="zh-CN" altLang="en-US" sz="3600"/>
              <a:t>续写素材</a:t>
            </a:r>
            <a:r>
              <a:rPr lang="en-US" altLang="zh-CN" sz="3600"/>
              <a:t>(7:40-8:20)</a:t>
            </a:r>
            <a:endParaRPr lang="en-US" altLang="zh-CN" sz="3600"/>
          </a:p>
          <a:p>
            <a:pPr algn="l"/>
            <a:endParaRPr lang="en-US" altLang="zh-CN" sz="3600"/>
          </a:p>
          <a:p>
            <a:pPr algn="l"/>
            <a:r>
              <a:rPr lang="en-US" altLang="zh-CN" sz="3600"/>
              <a:t>2.</a:t>
            </a:r>
            <a:r>
              <a:rPr lang="zh-CN" altLang="en-US" sz="3600"/>
              <a:t>听</a:t>
            </a:r>
            <a:r>
              <a:rPr lang="en-US" altLang="zh-CN" sz="3600"/>
              <a:t>32</a:t>
            </a:r>
            <a:r>
              <a:rPr lang="zh-CN" altLang="en-US" sz="3600"/>
              <a:t>期报纸听力（</a:t>
            </a:r>
            <a:r>
              <a:rPr lang="en-US" altLang="zh-CN" sz="3600"/>
              <a:t>8:20-8:40</a:t>
            </a:r>
            <a:r>
              <a:rPr lang="zh-CN" altLang="en-US" sz="3600"/>
              <a:t>）</a:t>
            </a:r>
            <a:endParaRPr lang="zh-CN" altLang="en-US" sz="3600"/>
          </a:p>
          <a:p>
            <a:pPr algn="l"/>
            <a:endParaRPr lang="zh-CN" altLang="en-US" sz="3600"/>
          </a:p>
          <a:p>
            <a:pPr algn="l"/>
            <a:r>
              <a:rPr lang="en-US" altLang="zh-CN" sz="3600"/>
              <a:t>3.</a:t>
            </a:r>
            <a:r>
              <a:rPr lang="zh-CN" altLang="en-US" sz="3600"/>
              <a:t>做小限时练（</a:t>
            </a:r>
            <a:r>
              <a:rPr lang="en-US" altLang="zh-CN" sz="3600"/>
              <a:t>8:40-9:20</a:t>
            </a:r>
            <a:r>
              <a:rPr lang="zh-CN" altLang="en-US" sz="3600"/>
              <a:t>）</a:t>
            </a:r>
            <a:endParaRPr lang="zh-CN" altLang="en-US" sz="3600"/>
          </a:p>
          <a:p>
            <a:pPr algn="l"/>
            <a:endParaRPr lang="zh-CN" altLang="en-US" sz="3600"/>
          </a:p>
          <a:p>
            <a:pPr algn="l"/>
            <a:r>
              <a:rPr lang="en-US" altLang="zh-CN" sz="3600"/>
              <a:t>4.</a:t>
            </a:r>
            <a:r>
              <a:rPr lang="zh-CN" altLang="en-US" sz="3600"/>
              <a:t>结合下页</a:t>
            </a:r>
            <a:r>
              <a:rPr lang="en-US" altLang="zh-CN" sz="3600"/>
              <a:t>PPT</a:t>
            </a:r>
            <a:r>
              <a:rPr lang="zh-CN" altLang="en-US" sz="3600"/>
              <a:t>和详解分析错题（</a:t>
            </a:r>
            <a:r>
              <a:rPr lang="en-US" altLang="zh-CN" sz="3600"/>
              <a:t>9:20-9:40</a:t>
            </a:r>
            <a:r>
              <a:rPr lang="zh-CN" altLang="en-US" sz="3600"/>
              <a:t>）</a:t>
            </a:r>
            <a:endParaRPr lang="zh-CN" altLang="en-US" sz="36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283845" y="305435"/>
            <a:ext cx="11710670" cy="6445885"/>
          </a:xfrm>
        </p:spPr>
        <p:txBody>
          <a:bodyPr>
            <a:normAutofit fontScale="90000"/>
          </a:bodyPr>
          <a:p>
            <a:r>
              <a:rPr lang="en-US" altLang="zh-CN"/>
              <a:t>51. A。</a:t>
            </a:r>
            <a:r>
              <a:rPr lang="zh-CN" altLang="en-US"/>
              <a:t>本空后的</a:t>
            </a:r>
            <a:r>
              <a:rPr lang="en-US" altLang="zh-CN"/>
              <a:t>If the heart attack had happened on the way（</a:t>
            </a:r>
            <a:r>
              <a:rPr lang="zh-CN" altLang="en-US"/>
              <a:t>如果心脏病发作发生在路上）表明，</a:t>
            </a:r>
            <a:r>
              <a:rPr lang="en-US" altLang="zh-CN"/>
              <a:t>Todd</a:t>
            </a:r>
            <a:r>
              <a:rPr lang="zh-CN" altLang="en-US"/>
              <a:t>和</a:t>
            </a:r>
            <a:r>
              <a:rPr lang="en-US" altLang="zh-CN"/>
              <a:t>Donna</a:t>
            </a:r>
            <a:r>
              <a:rPr lang="zh-CN" altLang="en-US"/>
              <a:t>原本打算那个周日早上开车回家。</a:t>
            </a:r>
            <a:r>
              <a:rPr lang="en-US" altLang="zh-CN"/>
              <a:t>mean to do sth.</a:t>
            </a:r>
            <a:r>
              <a:rPr lang="zh-CN" altLang="en-US"/>
              <a:t>打算做某事。</a:t>
            </a:r>
            <a:endParaRPr lang="zh-CN" altLang="en-US"/>
          </a:p>
          <a:p>
            <a:r>
              <a:rPr lang="en-US" altLang="zh-CN"/>
              <a:t>52. D。</a:t>
            </a:r>
            <a:r>
              <a:rPr lang="zh-CN" altLang="en-US"/>
              <a:t>根据本空前的</a:t>
            </a:r>
            <a:r>
              <a:rPr lang="en-US" altLang="zh-CN"/>
              <a:t>If the heart attack had happened on the way</a:t>
            </a:r>
            <a:r>
              <a:rPr lang="zh-CN" altLang="en-US"/>
              <a:t>可知，倘若在回家的路上</a:t>
            </a:r>
            <a:r>
              <a:rPr lang="en-US" altLang="zh-CN"/>
              <a:t>Todd</a:t>
            </a:r>
            <a:r>
              <a:rPr lang="zh-CN" altLang="en-US"/>
              <a:t>的心脏病发作，没有专业人士及时救助，结果可能会更糟。</a:t>
            </a:r>
            <a:endParaRPr lang="zh-CN" altLang="en-US"/>
          </a:p>
          <a:p>
            <a:r>
              <a:rPr lang="en-US" altLang="zh-CN"/>
              <a:t>53. B。</a:t>
            </a:r>
            <a:r>
              <a:rPr lang="zh-CN" altLang="en-US"/>
              <a:t>根据上文</a:t>
            </a:r>
            <a:r>
              <a:rPr lang="en-US" altLang="zh-CN"/>
              <a:t>Todd</a:t>
            </a:r>
            <a:r>
              <a:rPr lang="zh-CN" altLang="en-US"/>
              <a:t>在海滩突发心脏病、被</a:t>
            </a:r>
            <a:r>
              <a:rPr lang="en-US" altLang="zh-CN"/>
              <a:t>Tyler</a:t>
            </a:r>
            <a:r>
              <a:rPr lang="zh-CN" altLang="en-US"/>
              <a:t>和</a:t>
            </a:r>
            <a:r>
              <a:rPr lang="en-US" altLang="zh-CN"/>
              <a:t>Roy</a:t>
            </a:r>
            <a:r>
              <a:rPr lang="zh-CN" altLang="en-US"/>
              <a:t>紧急救助的整个过程可知，本空指两天前发生的那一“紧急状况（</a:t>
            </a:r>
            <a:r>
              <a:rPr lang="en-US" altLang="zh-CN"/>
              <a:t>emergency）”。A</a:t>
            </a:r>
            <a:r>
              <a:rPr lang="zh-CN" altLang="en-US"/>
              <a:t>项（受伤）错误，</a:t>
            </a:r>
            <a:r>
              <a:rPr lang="en-US" altLang="zh-CN"/>
              <a:t>Todd</a:t>
            </a:r>
            <a:r>
              <a:rPr lang="zh-CN" altLang="en-US"/>
              <a:t>心脏病发作并非受外力所致的伤害；</a:t>
            </a:r>
            <a:r>
              <a:rPr lang="en-US" altLang="zh-CN"/>
              <a:t>D</a:t>
            </a:r>
            <a:r>
              <a:rPr lang="zh-CN" altLang="en-US"/>
              <a:t>项（失败）错误，不适用于生命救援事件。</a:t>
            </a:r>
            <a:endParaRPr lang="zh-CN" altLang="en-US"/>
          </a:p>
          <a:p>
            <a:r>
              <a:rPr lang="en-US" altLang="zh-CN"/>
              <a:t>54. C。</a:t>
            </a:r>
            <a:r>
              <a:rPr lang="zh-CN" altLang="en-US"/>
              <a:t>根据本段中</a:t>
            </a:r>
            <a:r>
              <a:rPr lang="en-US" altLang="zh-CN"/>
              <a:t>Donna</a:t>
            </a:r>
            <a:r>
              <a:rPr lang="zh-CN" altLang="en-US"/>
              <a:t>对</a:t>
            </a:r>
            <a:r>
              <a:rPr lang="en-US" altLang="zh-CN"/>
              <a:t>Tyler</a:t>
            </a:r>
            <a:r>
              <a:rPr lang="zh-CN" altLang="en-US"/>
              <a:t>说的 </a:t>
            </a:r>
            <a:r>
              <a:rPr lang="en-US" altLang="zh-CN"/>
              <a:t>If you hadn't been there that day, it could have had a(n) ... ending</a:t>
            </a:r>
            <a:r>
              <a:rPr lang="zh-CN" altLang="en-US"/>
              <a:t>可知，</a:t>
            </a:r>
            <a:r>
              <a:rPr lang="en-US" altLang="zh-CN"/>
              <a:t>Donna</a:t>
            </a:r>
            <a:r>
              <a:rPr lang="zh-CN" altLang="en-US"/>
              <a:t>和</a:t>
            </a:r>
            <a:r>
              <a:rPr lang="en-US" altLang="zh-CN"/>
              <a:t>Todd</a:t>
            </a:r>
            <a:r>
              <a:rPr lang="zh-CN" altLang="en-US"/>
              <a:t>非常感激</a:t>
            </a:r>
            <a:r>
              <a:rPr lang="en-US" altLang="zh-CN"/>
              <a:t>Tyler</a:t>
            </a:r>
            <a:r>
              <a:rPr lang="zh-CN" altLang="en-US"/>
              <a:t>和</a:t>
            </a:r>
            <a:r>
              <a:rPr lang="en-US" altLang="zh-CN"/>
              <a:t>Roy</a:t>
            </a:r>
            <a:r>
              <a:rPr lang="zh-CN" altLang="en-US"/>
              <a:t>的及时救助。</a:t>
            </a:r>
            <a:r>
              <a:rPr lang="en-US" altLang="zh-CN"/>
              <a:t>thankful（</a:t>
            </a:r>
            <a:r>
              <a:rPr lang="zh-CN" altLang="en-US"/>
              <a:t>感激的）符合被救助后向施救者表达谢意的语境。</a:t>
            </a:r>
            <a:r>
              <a:rPr lang="en-US" altLang="zh-CN"/>
              <a:t>A</a:t>
            </a:r>
            <a:r>
              <a:rPr lang="zh-CN" altLang="en-US"/>
              <a:t>项（担心的）错误，事件已过，此时</a:t>
            </a:r>
            <a:r>
              <a:rPr lang="en-US" altLang="zh-CN"/>
              <a:t>Donna</a:t>
            </a:r>
            <a:r>
              <a:rPr lang="zh-CN" altLang="en-US"/>
              <a:t>应已经释然。</a:t>
            </a:r>
            <a:endParaRPr lang="zh-CN" altLang="en-US"/>
          </a:p>
          <a:p>
            <a:r>
              <a:rPr lang="en-US" altLang="zh-CN"/>
              <a:t>55. A。</a:t>
            </a:r>
            <a:r>
              <a:rPr lang="zh-CN" altLang="en-US"/>
              <a:t>根据上文</a:t>
            </a:r>
            <a:r>
              <a:rPr lang="en-US" altLang="zh-CN"/>
              <a:t>Tyler</a:t>
            </a:r>
            <a:r>
              <a:rPr lang="zh-CN" altLang="en-US"/>
              <a:t>和</a:t>
            </a:r>
            <a:r>
              <a:rPr lang="en-US" altLang="zh-CN"/>
              <a:t>Roy</a:t>
            </a:r>
            <a:r>
              <a:rPr lang="zh-CN" altLang="en-US"/>
              <a:t>的专业救助让</a:t>
            </a:r>
            <a:r>
              <a:rPr lang="en-US" altLang="zh-CN"/>
              <a:t>Todd</a:t>
            </a:r>
            <a:r>
              <a:rPr lang="zh-CN" altLang="en-US"/>
              <a:t>撑到救护车赶来，且后续</a:t>
            </a:r>
            <a:r>
              <a:rPr lang="en-US" altLang="zh-CN"/>
              <a:t>Todd </a:t>
            </a:r>
            <a:r>
              <a:rPr lang="zh-CN" altLang="en-US"/>
              <a:t>顺利做了心脏手术的内容可知，</a:t>
            </a:r>
            <a:r>
              <a:rPr lang="en-US" altLang="zh-CN"/>
              <a:t>Donna</a:t>
            </a:r>
            <a:r>
              <a:rPr lang="zh-CN" altLang="en-US"/>
              <a:t>认为如果当时</a:t>
            </a:r>
            <a:r>
              <a:rPr lang="en-US" altLang="zh-CN"/>
              <a:t>Tyler</a:t>
            </a:r>
            <a:r>
              <a:rPr lang="zh-CN" altLang="en-US"/>
              <a:t>和</a:t>
            </a:r>
            <a:r>
              <a:rPr lang="en-US" altLang="zh-CN"/>
              <a:t>Roy</a:t>
            </a:r>
            <a:r>
              <a:rPr lang="zh-CN" altLang="en-US"/>
              <a:t>不在现场，事情将会有一个完全不同的结局。</a:t>
            </a:r>
            <a:endParaRPr lang="zh-CN" alt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sp>
        <p:nvSpPr>
          <p:cNvPr id="3" name="内容占位符 2"/>
          <p:cNvSpPr>
            <a:spLocks noGrp="1"/>
          </p:cNvSpPr>
          <p:nvPr>
            <p:ph idx="1"/>
          </p:nvPr>
        </p:nvSpPr>
        <p:spPr/>
        <p:txBody>
          <a:bodyPr/>
          <a:p>
            <a:endParaRPr lang="zh-CN"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838200" y="630555"/>
            <a:ext cx="10515600" cy="5546725"/>
          </a:xfrm>
        </p:spPr>
        <p:txBody>
          <a:bodyPr>
            <a:normAutofit fontScale="60000"/>
          </a:bodyPr>
          <a:p>
            <a:r>
              <a:rPr lang="zh-CN" altLang="en-US" sz="10000"/>
              <a:t>参考答案</a:t>
            </a:r>
            <a:endParaRPr lang="zh-CN" altLang="en-US" sz="10000"/>
          </a:p>
          <a:p>
            <a:r>
              <a:rPr lang="en-US" altLang="zh-CN" sz="6000"/>
              <a:t>21-25 ABCBC	26-30 ADCBD    </a:t>
            </a:r>
            <a:endParaRPr lang="en-US" altLang="zh-CN" sz="6000"/>
          </a:p>
          <a:p>
            <a:r>
              <a:rPr lang="en-US" altLang="zh-CN" sz="6000"/>
              <a:t>31-35 ABCDA	36-40 DGFBA	41-45 BDCDA   </a:t>
            </a:r>
            <a:endParaRPr lang="en-US" altLang="zh-CN" sz="6000"/>
          </a:p>
          <a:p>
            <a:r>
              <a:rPr lang="en-US" altLang="zh-CN" sz="6000"/>
              <a:t>46-50 BCADB	51-55 ADBCA</a:t>
            </a:r>
            <a:endParaRPr lang="en-US" altLang="zh-CN" sz="6000"/>
          </a:p>
          <a:p>
            <a:r>
              <a:rPr lang="en-US" altLang="zh-CN" sz="6000"/>
              <a:t>56. which	57. daily     	58. over     </a:t>
            </a:r>
            <a:endParaRPr lang="en-US" altLang="zh-CN" sz="6000"/>
          </a:p>
          <a:p>
            <a:r>
              <a:rPr lang="en-US" altLang="zh-CN" sz="6000"/>
              <a:t>59. retired	60. creatively	61. a       </a:t>
            </a:r>
            <a:endParaRPr lang="en-US" altLang="zh-CN" sz="6000"/>
          </a:p>
          <a:p>
            <a:r>
              <a:rPr lang="en-US" altLang="zh-CN" sz="6000"/>
              <a:t>62. adding	63. regulars   	64. representation</a:t>
            </a:r>
            <a:endParaRPr lang="en-US" altLang="zh-CN" sz="6000"/>
          </a:p>
          <a:p>
            <a:r>
              <a:rPr lang="en-US" altLang="zh-CN" sz="6000"/>
              <a:t>65. to fit</a:t>
            </a:r>
            <a:endParaRPr lang="en-US" altLang="zh-CN" sz="60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178435" y="305435"/>
            <a:ext cx="11805920" cy="6474460"/>
          </a:xfrm>
        </p:spPr>
        <p:txBody>
          <a:bodyPr>
            <a:noAutofit/>
          </a:bodyPr>
          <a:p>
            <a:pPr marL="0" indent="0">
              <a:buNone/>
            </a:pPr>
            <a:r>
              <a:rPr lang="en-US" altLang="zh-CN" sz="3200"/>
              <a:t>Dear Paul,</a:t>
            </a:r>
            <a:endParaRPr lang="en-US" altLang="zh-CN" sz="3200"/>
          </a:p>
          <a:p>
            <a:r>
              <a:rPr lang="en-US" altLang="zh-CN" sz="3200"/>
              <a:t>I'm writing to share my choice for the new blackboard section — I'd like to pick “Culture &amp; Customs”.</a:t>
            </a:r>
            <a:endParaRPr lang="en-US" altLang="zh-CN" sz="3200"/>
          </a:p>
          <a:p>
            <a:r>
              <a:rPr lang="en-US" altLang="zh-CN" sz="3200"/>
              <a:t>First, it's more interesting than study tips. Some students may want to learn about foreign culture or customs, so this topic will keep them interested. Second, this topic can help us understand the cultural background of the English language, not just remember words. Third, knowing foreign customs and traditions can prevent awkward moments in real-life communication.</a:t>
            </a:r>
            <a:endParaRPr lang="en-US" altLang="zh-CN" sz="3200"/>
          </a:p>
          <a:p>
            <a:r>
              <a:rPr lang="en-US" altLang="zh-CN" sz="3200"/>
              <a:t>This section could open a window to the English-speaking world. I believe it will encourage more students to contribute and learn actively.</a:t>
            </a:r>
            <a:endParaRPr lang="en-US" altLang="zh-CN" sz="3200"/>
          </a:p>
          <a:p>
            <a:r>
              <a:rPr lang="en-US" altLang="zh-CN" sz="3200"/>
              <a:t>Looking forward to your feedback.</a:t>
            </a:r>
            <a:endParaRPr lang="en-US" altLang="zh-CN" sz="3200"/>
          </a:p>
          <a:p>
            <a:endParaRPr lang="en-US" altLang="zh-CN" sz="32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188595" y="74930"/>
            <a:ext cx="11872595" cy="6579870"/>
          </a:xfrm>
        </p:spPr>
        <p:txBody>
          <a:bodyPr>
            <a:noAutofit/>
          </a:bodyPr>
          <a:p>
            <a:r>
              <a:rPr lang="en-US" altLang="zh-CN" sz="2000"/>
              <a:t>C</a:t>
            </a:r>
            <a:r>
              <a:rPr lang="zh-CN" altLang="en-US" sz="2000"/>
              <a:t>篇</a:t>
            </a:r>
            <a:endParaRPr lang="zh-CN" altLang="en-US" sz="2000"/>
          </a:p>
          <a:p>
            <a:r>
              <a:rPr lang="zh-CN" altLang="en-US" sz="2000"/>
              <a:t>主题：人与自然——环境保护</a:t>
            </a:r>
            <a:endParaRPr lang="zh-CN" altLang="en-US" sz="2000"/>
          </a:p>
          <a:p>
            <a:r>
              <a:rPr lang="zh-CN" altLang="en-US" sz="2000"/>
              <a:t>本文是新闻报道。由于气候变暖和天气不稳定，滑雪胜地需要依靠人工造雪、专家指导和技术投入来保证冬季运营和未来可持续发展。</a:t>
            </a:r>
            <a:endParaRPr lang="zh-CN" altLang="en-US" sz="2000"/>
          </a:p>
          <a:p>
            <a:r>
              <a:rPr lang="en-US" altLang="zh-CN" sz="2000"/>
              <a:t>28. C。</a:t>
            </a:r>
            <a:r>
              <a:rPr lang="zh-CN" altLang="en-US" sz="2000"/>
              <a:t>理解具体信息。根据第一段中的</a:t>
            </a:r>
            <a:r>
              <a:rPr lang="en-US" altLang="zh-CN" sz="2000"/>
              <a:t>A fresh layer of snow arrived in parts of the Sierra this week ... as warm temperatures and unpredictable storms make it harder to build the base they need</a:t>
            </a:r>
            <a:r>
              <a:rPr lang="zh-CN" altLang="en-US" sz="2000"/>
              <a:t>可知，自然降雪量不足，再加上气温高和难以预测的风暴，大多数滑雪场被迫推迟开放日期，也就是说，它们无法按原定计划运营。</a:t>
            </a:r>
            <a:endParaRPr lang="zh-CN" altLang="en-US" sz="2000"/>
          </a:p>
          <a:p>
            <a:r>
              <a:rPr lang="en-US" altLang="zh-CN" sz="2000"/>
              <a:t>29. B。</a:t>
            </a:r>
            <a:r>
              <a:rPr lang="zh-CN" altLang="en-US" sz="2000"/>
              <a:t>理解具体信息。根据第二段中的</a:t>
            </a:r>
            <a:r>
              <a:rPr lang="en-US" altLang="zh-CN" sz="2000"/>
              <a:t>Ryan travels nationwide, advising resorts on how to produce snow despite unpredictable weather patterns</a:t>
            </a:r>
            <a:r>
              <a:rPr lang="zh-CN" altLang="en-US" sz="2000"/>
              <a:t>可知，</a:t>
            </a:r>
            <a:r>
              <a:rPr lang="en-US" altLang="zh-CN" sz="2000"/>
              <a:t>Ryan</a:t>
            </a:r>
            <a:r>
              <a:rPr lang="zh-CN" altLang="en-US" sz="2000"/>
              <a:t>在全国各地奔波，给滑雪胜地提供建议，指导他们在天气难以预测的情况下进行造雪工作。</a:t>
            </a:r>
            <a:endParaRPr lang="zh-CN" altLang="en-US" sz="2000"/>
          </a:p>
          <a:p>
            <a:r>
              <a:rPr lang="en-US" altLang="zh-CN" sz="2000"/>
              <a:t>30. D。</a:t>
            </a:r>
            <a:r>
              <a:rPr lang="zh-CN" altLang="en-US" sz="2000"/>
              <a:t>推断。解答本题需要结合第四和第五段中</a:t>
            </a:r>
            <a:r>
              <a:rPr lang="en-US" altLang="zh-CN" sz="2000"/>
              <a:t>Slaughter</a:t>
            </a:r>
            <a:r>
              <a:rPr lang="zh-CN" altLang="en-US" sz="2000"/>
              <a:t>和</a:t>
            </a:r>
            <a:r>
              <a:rPr lang="en-US" altLang="zh-CN" sz="2000"/>
              <a:t>Ryan</a:t>
            </a:r>
            <a:r>
              <a:rPr lang="zh-CN" altLang="en-US" sz="2000"/>
              <a:t>的表述，提炼二人的共同观点。第四段中</a:t>
            </a:r>
            <a:r>
              <a:rPr lang="en-US" altLang="zh-CN" sz="2000"/>
              <a:t>Slaughter</a:t>
            </a:r>
            <a:r>
              <a:rPr lang="zh-CN" altLang="en-US" sz="2000"/>
              <a:t>所说的</a:t>
            </a:r>
            <a:r>
              <a:rPr lang="en-US" altLang="zh-CN" sz="2000"/>
              <a:t>It's not like turning on the guns and going</a:t>
            </a:r>
            <a:r>
              <a:rPr lang="zh-CN" altLang="en-US" sz="2000"/>
              <a:t>和</a:t>
            </a:r>
            <a:r>
              <a:rPr lang="en-US" altLang="zh-CN" sz="2000"/>
              <a:t>Just as an example, it can be snowing, and we still can't make snow because it's too humid</a:t>
            </a:r>
            <a:r>
              <a:rPr lang="zh-CN" altLang="en-US" sz="2000"/>
              <a:t>表明，</a:t>
            </a:r>
            <a:r>
              <a:rPr lang="en-US" altLang="zh-CN" sz="2000"/>
              <a:t>Slaughter</a:t>
            </a:r>
            <a:r>
              <a:rPr lang="zh-CN" altLang="en-US" sz="2000"/>
              <a:t>认为，不是打开造雪机就能造雪，下雪时，如果空气湿度过高，也不适合造雪。第五段中</a:t>
            </a:r>
            <a:r>
              <a:rPr lang="en-US" altLang="zh-CN" sz="2000"/>
              <a:t>Ryan</a:t>
            </a:r>
            <a:r>
              <a:rPr lang="zh-CN" altLang="en-US" sz="2000"/>
              <a:t>所说的话表明，他认为，每个滑雪胜地都不同，并举例说明不同的地方要用不同的造雪方法。故推断，他们两人都认为造雪和应对挑战需要因地制宜，考虑当地的实际情况。</a:t>
            </a:r>
            <a:r>
              <a:rPr lang="en-US" altLang="zh-CN" sz="2000"/>
              <a:t>B</a:t>
            </a:r>
            <a:r>
              <a:rPr lang="zh-CN" altLang="en-US" sz="2000"/>
              <a:t>项（工作的成功需要合适的工具）错误，二人所说的话围绕造雪的地域差异性展开，未涉及工具；</a:t>
            </a:r>
            <a:r>
              <a:rPr lang="en-US" altLang="zh-CN" sz="2000"/>
              <a:t>C</a:t>
            </a:r>
            <a:r>
              <a:rPr lang="zh-CN" altLang="en-US" sz="2000"/>
              <a:t>项（应该尊重自然规律）错误，文章未提及。</a:t>
            </a:r>
            <a:endParaRPr lang="zh-CN" altLang="en-US" sz="2000"/>
          </a:p>
          <a:p>
            <a:r>
              <a:rPr lang="en-US" altLang="zh-CN" sz="2000"/>
              <a:t>31. A。</a:t>
            </a:r>
            <a:r>
              <a:rPr lang="zh-CN" altLang="en-US" sz="2000"/>
              <a:t>理解具体信息。根据最后一段中的</a:t>
            </a:r>
            <a:r>
              <a:rPr lang="en-US" altLang="zh-CN" sz="2000"/>
              <a:t>Resorts are investing heavily in technology, advisory services, and long-term planning, all to keep the winter magic alive for years to come</a:t>
            </a:r>
            <a:r>
              <a:rPr lang="zh-CN" altLang="en-US" sz="2000"/>
              <a:t>可知，为适应不断变化的气候，滑雪胜地采取措施，如对技术、咨询服务和长期规划大力投资，以保障运营，</a:t>
            </a:r>
            <a:r>
              <a:rPr lang="en-US" altLang="zh-CN" sz="2000"/>
              <a:t>A</a:t>
            </a:r>
            <a:r>
              <a:rPr lang="zh-CN" altLang="en-US" sz="2000"/>
              <a:t>项符合原文表述。</a:t>
            </a:r>
            <a:endParaRPr lang="zh-CN" altLang="en-US" sz="20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122555" y="133350"/>
            <a:ext cx="12315190" cy="6724015"/>
          </a:xfrm>
        </p:spPr>
        <p:txBody>
          <a:bodyPr>
            <a:noAutofit/>
          </a:bodyPr>
          <a:p>
            <a:r>
              <a:rPr lang="en-US" altLang="zh-CN" sz="2000"/>
              <a:t>D</a:t>
            </a:r>
            <a:r>
              <a:rPr lang="zh-CN" altLang="en-US" sz="2000"/>
              <a:t>篇</a:t>
            </a:r>
            <a:endParaRPr lang="zh-CN" altLang="en-US" sz="2000"/>
          </a:p>
          <a:p>
            <a:r>
              <a:rPr lang="zh-CN" altLang="en-US" sz="2000"/>
              <a:t>主题：人与社会——科学与技术</a:t>
            </a:r>
            <a:endParaRPr lang="zh-CN" altLang="en-US" sz="2000"/>
          </a:p>
          <a:p>
            <a:r>
              <a:rPr lang="zh-CN" altLang="en-US" sz="2000"/>
              <a:t>本文是说明文。文章主要讲述了北美农民如何运用现代农业技术来提高农场的生产效率和竞争力。</a:t>
            </a:r>
            <a:endParaRPr lang="zh-CN" altLang="en-US" sz="2000"/>
          </a:p>
          <a:p>
            <a:r>
              <a:rPr lang="en-US" altLang="zh-CN" sz="2000"/>
              <a:t>32. B。</a:t>
            </a:r>
            <a:r>
              <a:rPr lang="zh-CN" altLang="en-US" sz="2000"/>
              <a:t>理解具体信息。根据第一段中的“</a:t>
            </a:r>
            <a:r>
              <a:rPr lang="en-US" altLang="zh-CN" sz="2000"/>
              <a:t>It was a lot less efficient back then,” says Leguee. “Today, technology has vastly improved the job that we do.”</a:t>
            </a:r>
            <a:r>
              <a:rPr lang="zh-CN" altLang="en-US" sz="2000"/>
              <a:t>和第二段中的</a:t>
            </a:r>
            <a:r>
              <a:rPr lang="en-US" altLang="zh-CN" sz="2000"/>
              <a:t>To keep his farm competitive, Leguee has made several innovations</a:t>
            </a:r>
            <a:r>
              <a:rPr lang="zh-CN" altLang="en-US" sz="2000"/>
              <a:t>可知，</a:t>
            </a:r>
            <a:r>
              <a:rPr lang="en-US" altLang="zh-CN" sz="2000"/>
              <a:t>Leguee</a:t>
            </a:r>
            <a:r>
              <a:rPr lang="zh-CN" altLang="en-US" sz="2000"/>
              <a:t>说：“那时候的效率要低得多。而如今，技术极大地改善了我们的劳作方式。”为了让自己的农场保持竞争力，他进行了一系列创新。由此可知，</a:t>
            </a:r>
            <a:r>
              <a:rPr lang="en-US" altLang="zh-CN" sz="2000"/>
              <a:t>Leguee</a:t>
            </a:r>
            <a:r>
              <a:rPr lang="zh-CN" altLang="en-US" sz="2000"/>
              <a:t>改变耕种方法是为了提高效率。</a:t>
            </a:r>
            <a:endParaRPr lang="zh-CN" altLang="en-US" sz="2000"/>
          </a:p>
          <a:p>
            <a:r>
              <a:rPr lang="en-US" altLang="zh-CN" sz="2000"/>
              <a:t>33. C。</a:t>
            </a:r>
            <a:r>
              <a:rPr lang="zh-CN" altLang="en-US" sz="2000"/>
              <a:t>理解具体信息。根据第二段中的</a:t>
            </a:r>
            <a:r>
              <a:rPr lang="en-US" altLang="zh-CN" sz="2000"/>
              <a:t>It can look down and spray with a nozzle when the sensors pick a weed</a:t>
            </a:r>
            <a:r>
              <a:rPr lang="zh-CN" altLang="en-US" sz="2000"/>
              <a:t>和</a:t>
            </a:r>
            <a:r>
              <a:rPr lang="en-US" altLang="zh-CN" sz="2000"/>
              <a:t>He adds that he saves on pesticide spray since the nozzles only turn on when weeds are detected, as opposed to the kind of whole-field spraying he used to do</a:t>
            </a:r>
            <a:r>
              <a:rPr lang="zh-CN" altLang="en-US" sz="2000"/>
              <a:t>可知，全田喷洒是无差别喷洒，</a:t>
            </a:r>
            <a:r>
              <a:rPr lang="en-US" altLang="zh-CN" sz="2000"/>
              <a:t>Leguee</a:t>
            </a:r>
            <a:r>
              <a:rPr lang="zh-CN" altLang="en-US" sz="2000"/>
              <a:t>采用的喷洒方式的特殊之处在于，只有在传感器识别到杂草时喷嘴才会开启，这意味着这种方式可以将农药精准作用于探测到的杂草。</a:t>
            </a:r>
            <a:endParaRPr lang="zh-CN" altLang="en-US" sz="2000"/>
          </a:p>
          <a:p>
            <a:r>
              <a:rPr lang="en-US" altLang="zh-CN" sz="2000"/>
              <a:t>34. D。</a:t>
            </a:r>
            <a:r>
              <a:rPr lang="zh-CN" altLang="en-US" sz="2000"/>
              <a:t>理解观点、态度。根据倒数第二段中的</a:t>
            </a:r>
            <a:r>
              <a:rPr lang="en-US" altLang="zh-CN" sz="2000"/>
              <a:t>Leguee ... He says that farmers need to be open to change</a:t>
            </a:r>
            <a:r>
              <a:rPr lang="zh-CN" altLang="en-US" sz="2000"/>
              <a:t>和</a:t>
            </a:r>
            <a:r>
              <a:rPr lang="en-US" altLang="zh-CN" sz="2000"/>
              <a:t>We need to accept technology that works for us</a:t>
            </a:r>
            <a:r>
              <a:rPr lang="zh-CN" altLang="en-US" sz="2000"/>
              <a:t>可知，</a:t>
            </a:r>
            <a:r>
              <a:rPr lang="en-US" altLang="zh-CN" sz="2000"/>
              <a:t>Leguee</a:t>
            </a:r>
            <a:r>
              <a:rPr lang="zh-CN" altLang="en-US" sz="2000"/>
              <a:t>认为，农民需要接纳对自己有用的、有效的农业技术。</a:t>
            </a:r>
            <a:r>
              <a:rPr lang="en-US" altLang="zh-CN" sz="2000"/>
              <a:t>D</a:t>
            </a:r>
            <a:r>
              <a:rPr lang="zh-CN" altLang="en-US" sz="2000"/>
              <a:t>项（农业技术如果有效就应该应用）准确地概括了</a:t>
            </a:r>
            <a:r>
              <a:rPr lang="en-US" altLang="zh-CN" sz="2000"/>
              <a:t>Leguee</a:t>
            </a:r>
            <a:r>
              <a:rPr lang="zh-CN" altLang="en-US" sz="2000"/>
              <a:t>的观点。</a:t>
            </a:r>
            <a:r>
              <a:rPr lang="en-US" altLang="zh-CN" sz="2000"/>
              <a:t>A</a:t>
            </a:r>
            <a:r>
              <a:rPr lang="zh-CN" altLang="en-US" sz="2000"/>
              <a:t>项（农业技术是现代农场的必需）错误，文中仅强调接受有用的技术，未提及技术是必需的；</a:t>
            </a:r>
            <a:r>
              <a:rPr lang="en-US" altLang="zh-CN" sz="2000"/>
              <a:t>B</a:t>
            </a:r>
            <a:r>
              <a:rPr lang="zh-CN" altLang="en-US" sz="2000"/>
              <a:t>项（农业技术需要老年农民的支持）错误，文中仅客观说明老年农民可能回避技术变革，未提及农业技术需要他们的支持；</a:t>
            </a:r>
            <a:r>
              <a:rPr lang="en-US" altLang="zh-CN" sz="2000"/>
              <a:t>C</a:t>
            </a:r>
            <a:r>
              <a:rPr lang="zh-CN" altLang="en-US" sz="2000"/>
              <a:t>项（农业技术可能为农民带来巨大利润）曲解原文，文中仅说农场是支撑很多家庭的大产业，农业技术是助力农场经营的手段，并未提到技术直接带来利润。 </a:t>
            </a:r>
            <a:endParaRPr lang="zh-CN" altLang="en-US" sz="20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83820" y="716280"/>
            <a:ext cx="11346180" cy="5910580"/>
          </a:xfrm>
        </p:spPr>
        <p:txBody>
          <a:bodyPr/>
          <a:p>
            <a:r>
              <a:rPr lang="en-US" altLang="zh-CN"/>
              <a:t>35. A。</a:t>
            </a:r>
            <a:r>
              <a:rPr lang="zh-CN" altLang="en-US"/>
              <a:t>推断。最后一段中</a:t>
            </a:r>
            <a:r>
              <a:rPr lang="en-US" altLang="zh-CN"/>
              <a:t>Leguee</a:t>
            </a:r>
            <a:r>
              <a:rPr lang="zh-CN" altLang="en-US"/>
              <a:t>引用的话</a:t>
            </a:r>
            <a:r>
              <a:rPr lang="en-US" altLang="zh-CN"/>
              <a:t>If you treat farming as a business, it's a great way of life, but if you treat your farming as a way of life, it's a horrible business</a:t>
            </a:r>
            <a:r>
              <a:rPr lang="zh-CN" altLang="en-US"/>
              <a:t>表明，将农业当作生意经营，这会是一种美好的生活方式，若仅将其当作生活方式，那这生意则会经营不善。这句话通过对比强调了以商业思维经营农业的重要性。</a:t>
            </a:r>
            <a:r>
              <a:rPr lang="en-US" altLang="zh-CN"/>
              <a:t>A</a:t>
            </a:r>
            <a:r>
              <a:rPr lang="zh-CN" altLang="en-US"/>
              <a:t>项（务农需要商业思维）准确表达了这一隐含主张。</a:t>
            </a:r>
            <a:endParaRPr lang="zh-CN" altLang="en-US"/>
          </a:p>
          <a:p>
            <a:r>
              <a:rPr lang="zh-CN" altLang="en-US"/>
              <a:t>【知识链接】</a:t>
            </a:r>
            <a:endParaRPr lang="zh-CN" altLang="en-US"/>
          </a:p>
          <a:p>
            <a:r>
              <a:rPr lang="en-US" altLang="zh-CN"/>
              <a:t>Saskatchewan：</a:t>
            </a:r>
            <a:r>
              <a:rPr lang="zh-CN" altLang="en-US"/>
              <a:t>萨斯喀彻温，加拿大中部省份。</a:t>
            </a:r>
            <a:endParaRPr lang="zh-CN" alt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0" y="-86995"/>
            <a:ext cx="12004040" cy="4351655"/>
          </a:xfrm>
        </p:spPr>
        <p:txBody>
          <a:bodyPr>
            <a:noAutofit/>
          </a:bodyPr>
          <a:p>
            <a:r>
              <a:rPr lang="zh-CN" altLang="en-US" sz="1900"/>
              <a:t>主题：人与社会——体育</a:t>
            </a:r>
            <a:endParaRPr lang="zh-CN" altLang="en-US" sz="1900"/>
          </a:p>
          <a:p>
            <a:r>
              <a:rPr lang="zh-CN" altLang="en-US" sz="1900"/>
              <a:t>本文是说明文。文章介绍了交叉训练的定义、起源与益处，指出了开展交叉训练的核心原则。</a:t>
            </a:r>
            <a:endParaRPr lang="zh-CN" altLang="en-US" sz="1900"/>
          </a:p>
          <a:p>
            <a:r>
              <a:rPr lang="en-US" altLang="zh-CN" sz="1900"/>
              <a:t>36. D。</a:t>
            </a:r>
            <a:r>
              <a:rPr lang="zh-CN" altLang="en-US" sz="1900"/>
              <a:t>本空前提到坚持跑步但运动表现没有提升，本空后说只想在电视前放松、消遣，</a:t>
            </a:r>
            <a:r>
              <a:rPr lang="en-US" altLang="zh-CN" sz="1900"/>
              <a:t>D</a:t>
            </a:r>
            <a:r>
              <a:rPr lang="zh-CN" altLang="en-US" sz="1900"/>
              <a:t>项（突然间，一想到跑步你就感到无法忍受）承接了前文的训练受挫的困境，又引出了后文的消极状态，为引入“交叉训练”这一解决方案铺垫了情境。</a:t>
            </a:r>
            <a:r>
              <a:rPr lang="en-US" altLang="zh-CN" sz="1900"/>
              <a:t>C</a:t>
            </a:r>
            <a:r>
              <a:rPr lang="zh-CN" altLang="en-US" sz="1900"/>
              <a:t>项（为了更快提升自己，你决定每天多跑一英里）错误，本空上下文描述的是“训练受挫→产生抵触→陷入倦怠”的系列状况，而</a:t>
            </a:r>
            <a:r>
              <a:rPr lang="en-US" altLang="zh-CN" sz="1900"/>
              <a:t>C</a:t>
            </a:r>
            <a:r>
              <a:rPr lang="zh-CN" altLang="en-US" sz="1900"/>
              <a:t>项的“主动加练”是积极的训练行为，与后文的消极倦怠情绪相矛盾。 </a:t>
            </a:r>
            <a:endParaRPr lang="zh-CN" altLang="en-US" sz="1900"/>
          </a:p>
          <a:p>
            <a:r>
              <a:rPr lang="en-US" altLang="zh-CN" sz="1900"/>
              <a:t>37. G。</a:t>
            </a:r>
            <a:r>
              <a:rPr lang="zh-CN" altLang="en-US" sz="1900"/>
              <a:t>本空前给出了交叉训练的定义，本空后指出古希腊奥运会时期运动员就开始进行交叉训练，</a:t>
            </a:r>
            <a:r>
              <a:rPr lang="en-US" altLang="zh-CN" sz="1900"/>
              <a:t>G</a:t>
            </a:r>
            <a:r>
              <a:rPr lang="zh-CN" altLang="en-US" sz="1900"/>
              <a:t>项（这是一种运动员沿用已久的训练方法）既承接了前文对交叉训练的概念介绍，又为本空后讲述其悠久历史做了铺垫，符合语境，其中的</a:t>
            </a:r>
            <a:r>
              <a:rPr lang="en-US" altLang="zh-CN" sz="1900"/>
              <a:t>This</a:t>
            </a:r>
            <a:r>
              <a:rPr lang="zh-CN" altLang="en-US" sz="1900"/>
              <a:t>指代上文中的</a:t>
            </a:r>
            <a:r>
              <a:rPr lang="en-US" altLang="zh-CN" sz="1900"/>
              <a:t>Cross-training，has been used by athletes for a long time</a:t>
            </a:r>
            <a:r>
              <a:rPr lang="zh-CN" altLang="en-US" sz="1900"/>
              <a:t>与本空后的</a:t>
            </a:r>
            <a:r>
              <a:rPr lang="en-US" altLang="zh-CN" sz="1900"/>
              <a:t>since the days of the Olympic decathlons and pentathlons of ancient Greece</a:t>
            </a:r>
            <a:r>
              <a:rPr lang="zh-CN" altLang="en-US" sz="1900"/>
              <a:t>相照应。</a:t>
            </a:r>
            <a:endParaRPr lang="zh-CN" altLang="en-US" sz="1900"/>
          </a:p>
          <a:p>
            <a:r>
              <a:rPr lang="en-US" altLang="zh-CN" sz="1900"/>
              <a:t>38. F。</a:t>
            </a:r>
            <a:r>
              <a:rPr lang="zh-CN" altLang="en-US" sz="1900"/>
              <a:t>本空前提到人们常被教导要专注一项运动才能提升成绩，本空后用 </a:t>
            </a:r>
            <a:r>
              <a:rPr lang="en-US" altLang="zh-CN" sz="1900"/>
              <a:t>however</a:t>
            </a:r>
            <a:r>
              <a:rPr lang="zh-CN" altLang="en-US" sz="1900"/>
              <a:t>转折，指出研究表明举重训练能让跑步者的运动表现提升20%，</a:t>
            </a:r>
            <a:r>
              <a:rPr lang="en-US" altLang="zh-CN" sz="1900"/>
              <a:t>F</a:t>
            </a:r>
            <a:r>
              <a:rPr lang="zh-CN" altLang="en-US" sz="1900"/>
              <a:t>项（如果你想成为一名跑步运动员，进行其他运动只是浪费时间）承接了前文单一的训练理念，与后文的科学研究结论形成对比，体现了“交叉训练似乎相互矛盾”的段落主旨。</a:t>
            </a:r>
            <a:r>
              <a:rPr lang="en-US" altLang="zh-CN" sz="1900"/>
              <a:t>E</a:t>
            </a:r>
            <a:r>
              <a:rPr lang="zh-CN" altLang="en-US" sz="1900"/>
              <a:t>项（你需要先制订详细的交叉训练计划）错误，这是关于交叉训练的实操建议，既未承接前文单一的训练理念，也无法为后文的转折反驳做铺垫，故不可选。</a:t>
            </a:r>
            <a:endParaRPr lang="zh-CN" altLang="en-US" sz="1900"/>
          </a:p>
          <a:p>
            <a:r>
              <a:rPr lang="en-US" altLang="zh-CN" sz="1900"/>
              <a:t>39. B。</a:t>
            </a:r>
            <a:r>
              <a:rPr lang="zh-CN" altLang="en-US" sz="1900"/>
              <a:t>本空后具体举例介绍了交叉训练的两大好处，一是能降低受伤风险，二是让训练更具多样性并让你持续进步，</a:t>
            </a:r>
            <a:r>
              <a:rPr lang="en-US" altLang="zh-CN" sz="1900"/>
              <a:t>B</a:t>
            </a:r>
            <a:r>
              <a:rPr lang="zh-CN" altLang="en-US" sz="1900"/>
              <a:t>项（交叉训练能给人们带来诸多益处）总领全段，能概括性地引出后文的详细分述，符合“总—分”的段落结构，该项中的</a:t>
            </a:r>
            <a:r>
              <a:rPr lang="en-US" altLang="zh-CN" sz="1900"/>
              <a:t>many benefits</a:t>
            </a:r>
            <a:r>
              <a:rPr lang="zh-CN" altLang="en-US" sz="1900"/>
              <a:t>与本空后列举的多项优点对应。</a:t>
            </a:r>
            <a:endParaRPr lang="zh-CN" altLang="en-US" sz="1900"/>
          </a:p>
          <a:p>
            <a:r>
              <a:rPr lang="en-US" altLang="zh-CN" sz="1900"/>
              <a:t>40. A。</a:t>
            </a:r>
            <a:r>
              <a:rPr lang="zh-CN" altLang="en-US" sz="1900"/>
              <a:t>本空前提到开始交叉训练要选择能锻炼心肺、提升柔韧性和增强肌肉力量的运动，本空后指出如果讨厌所做的运动，很可能会灰心并放弃，</a:t>
            </a:r>
            <a:r>
              <a:rPr lang="en-US" altLang="zh-CN" sz="1900"/>
              <a:t>A</a:t>
            </a:r>
            <a:r>
              <a:rPr lang="zh-CN" altLang="en-US" sz="1900"/>
              <a:t>项（关键原则是选择自己喜欢的运动）既承接前文对活动类型的要求，又为本空后强调“做喜欢的运动的重要性”做了铺垫，符合语境，其中的</a:t>
            </a:r>
            <a:r>
              <a:rPr lang="en-US" altLang="zh-CN" sz="1900"/>
              <a:t>choose activities you enjoy</a:t>
            </a:r>
            <a:r>
              <a:rPr lang="zh-CN" altLang="en-US" sz="1900"/>
              <a:t>与本空后的</a:t>
            </a:r>
            <a:r>
              <a:rPr lang="en-US" altLang="zh-CN" sz="1900"/>
              <a:t>hate what you're doing</a:t>
            </a:r>
            <a:r>
              <a:rPr lang="zh-CN" altLang="en-US" sz="1900"/>
              <a:t>形成对比。</a:t>
            </a:r>
            <a:endParaRPr lang="zh-CN" altLang="en-US" sz="1900"/>
          </a:p>
          <a:p>
            <a:endParaRPr lang="zh-CN" altLang="en-US" sz="19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92075" y="635"/>
            <a:ext cx="12099290" cy="6857365"/>
          </a:xfrm>
        </p:spPr>
        <p:txBody>
          <a:bodyPr>
            <a:normAutofit fontScale="90000"/>
          </a:bodyPr>
          <a:p>
            <a:r>
              <a:rPr lang="zh-CN" altLang="en-US"/>
              <a:t>主题：人与自我——做人与做事</a:t>
            </a:r>
            <a:endParaRPr lang="zh-CN" altLang="en-US"/>
          </a:p>
          <a:p>
            <a:r>
              <a:rPr lang="zh-CN" altLang="en-US"/>
              <a:t>本文是记叙文。</a:t>
            </a:r>
            <a:r>
              <a:rPr lang="en-US" altLang="zh-CN"/>
              <a:t>Todd</a:t>
            </a:r>
            <a:r>
              <a:rPr lang="zh-CN" altLang="en-US"/>
              <a:t>与妻子在海滩散步时心脏病发作，幸遇两名从事医护工作的冲浪者及时施救，他被送医后接受了心脏手术，夫妻俩对此满怀感激。</a:t>
            </a:r>
            <a:endParaRPr lang="zh-CN" altLang="en-US"/>
          </a:p>
          <a:p>
            <a:r>
              <a:rPr lang="en-US" altLang="zh-CN"/>
              <a:t>41. B。</a:t>
            </a:r>
            <a:r>
              <a:rPr lang="zh-CN" altLang="en-US"/>
              <a:t>根据本空后的</a:t>
            </a:r>
            <a:r>
              <a:rPr lang="en-US" altLang="zh-CN"/>
              <a:t>Todd suddenly fell face down on the sand</a:t>
            </a:r>
            <a:r>
              <a:rPr lang="zh-CN" altLang="en-US"/>
              <a:t>可知，</a:t>
            </a:r>
            <a:r>
              <a:rPr lang="en-US" altLang="zh-CN"/>
              <a:t>Todd</a:t>
            </a:r>
            <a:r>
              <a:rPr lang="zh-CN" altLang="en-US"/>
              <a:t>突然脸朝下倒在沙滩上，这是令人害怕的突发状况。</a:t>
            </a:r>
            <a:r>
              <a:rPr lang="en-US" altLang="zh-CN"/>
              <a:t>frightening（</a:t>
            </a:r>
            <a:r>
              <a:rPr lang="zh-CN" altLang="en-US"/>
              <a:t>令人害怕的）符合当时紧张危急的场景。</a:t>
            </a:r>
            <a:endParaRPr lang="zh-CN" altLang="en-US"/>
          </a:p>
          <a:p>
            <a:r>
              <a:rPr lang="en-US" altLang="zh-CN"/>
              <a:t>42. D。43. C。</a:t>
            </a:r>
            <a:r>
              <a:rPr lang="zh-CN" altLang="en-US"/>
              <a:t>根据本段中的</a:t>
            </a:r>
            <a:r>
              <a:rPr lang="en-US" altLang="zh-CN"/>
              <a:t>Donna thought、But then</a:t>
            </a:r>
            <a:r>
              <a:rPr lang="zh-CN" altLang="en-US"/>
              <a:t>和</a:t>
            </a:r>
            <a:r>
              <a:rPr lang="en-US" altLang="zh-CN"/>
              <a:t>it was no joke when she saw her husband turning blue</a:t>
            </a:r>
            <a:r>
              <a:rPr lang="zh-CN" altLang="en-US"/>
              <a:t>可知，这两空所在句意思转折，</a:t>
            </a:r>
            <a:r>
              <a:rPr lang="en-US" altLang="zh-CN"/>
              <a:t>Donna</a:t>
            </a:r>
            <a:r>
              <a:rPr lang="zh-CN" altLang="en-US"/>
              <a:t>一开始以为丈夫是在跟自己开玩笑，看到丈夫脸色发青后才意识到这并非玩笑。</a:t>
            </a:r>
            <a:r>
              <a:rPr lang="en-US" altLang="zh-CN"/>
              <a:t>play a joke（</a:t>
            </a:r>
            <a:r>
              <a:rPr lang="zh-CN" altLang="en-US"/>
              <a:t>开玩笑）是常见搭配，与后文的</a:t>
            </a:r>
            <a:r>
              <a:rPr lang="en-US" altLang="zh-CN"/>
              <a:t>no joke</a:t>
            </a:r>
            <a:r>
              <a:rPr lang="zh-CN" altLang="en-US"/>
              <a:t>形成对比。</a:t>
            </a:r>
            <a:endParaRPr lang="zh-CN" altLang="en-US"/>
          </a:p>
          <a:p>
            <a:r>
              <a:rPr lang="en-US" altLang="zh-CN"/>
              <a:t>44. D。</a:t>
            </a:r>
            <a:r>
              <a:rPr lang="zh-CN" altLang="en-US"/>
              <a:t>根据上文</a:t>
            </a:r>
            <a:r>
              <a:rPr lang="en-US" altLang="zh-CN"/>
              <a:t>Todd</a:t>
            </a:r>
            <a:r>
              <a:rPr lang="zh-CN" altLang="en-US"/>
              <a:t>突发意外、</a:t>
            </a:r>
            <a:r>
              <a:rPr lang="en-US" altLang="zh-CN"/>
              <a:t>Donna</a:t>
            </a:r>
            <a:r>
              <a:rPr lang="zh-CN" altLang="en-US"/>
              <a:t>发现情况危急的内容可知，她大喊</a:t>
            </a:r>
            <a:r>
              <a:rPr lang="en-US" altLang="zh-CN"/>
              <a:t>Todd </a:t>
            </a:r>
            <a:r>
              <a:rPr lang="zh-CN" altLang="en-US"/>
              <a:t>的名字，并大声呼救。</a:t>
            </a:r>
            <a:r>
              <a:rPr lang="en-US" altLang="zh-CN"/>
              <a:t>help（</a:t>
            </a:r>
            <a:r>
              <a:rPr lang="zh-CN" altLang="en-US"/>
              <a:t>帮助）符合紧急情况下寻求他人援助的语境，也与下文冲浪者赶来救援相呼应。</a:t>
            </a:r>
            <a:r>
              <a:rPr lang="en-US" altLang="zh-CN"/>
              <a:t>B</a:t>
            </a:r>
            <a:r>
              <a:rPr lang="zh-CN" altLang="en-US"/>
              <a:t>项（照顾）错误，</a:t>
            </a:r>
            <a:r>
              <a:rPr lang="en-US" altLang="zh-CN"/>
              <a:t>care</a:t>
            </a:r>
            <a:r>
              <a:rPr lang="zh-CN" altLang="en-US"/>
              <a:t>一般用于请求医疗照顾，但此时更急需的是即时救援。</a:t>
            </a:r>
            <a:endParaRPr lang="zh-CN" altLang="en-US"/>
          </a:p>
          <a:p>
            <a:r>
              <a:rPr lang="en-US" altLang="zh-CN"/>
              <a:t>45. A。</a:t>
            </a:r>
            <a:r>
              <a:rPr lang="zh-CN" altLang="en-US"/>
              <a:t>根据本空后的</a:t>
            </a:r>
            <a:r>
              <a:rPr lang="en-US" altLang="zh-CN"/>
              <a:t>both of them were health workers</a:t>
            </a:r>
            <a:r>
              <a:rPr lang="zh-CN" altLang="en-US"/>
              <a:t>可知，两位冲浪者恰好都是医护人员，这对</a:t>
            </a:r>
            <a:r>
              <a:rPr lang="en-US" altLang="zh-CN"/>
              <a:t>Todd</a:t>
            </a:r>
            <a:r>
              <a:rPr lang="zh-CN" altLang="en-US"/>
              <a:t>和</a:t>
            </a:r>
            <a:r>
              <a:rPr lang="en-US" altLang="zh-CN"/>
              <a:t>Donna</a:t>
            </a:r>
            <a:r>
              <a:rPr lang="zh-CN" altLang="en-US"/>
              <a:t>来说是万幸的事。</a:t>
            </a:r>
            <a:r>
              <a:rPr lang="en-US" altLang="zh-CN"/>
              <a:t>luck（</a:t>
            </a:r>
            <a:r>
              <a:rPr lang="zh-CN" altLang="en-US"/>
              <a:t>运气）契合“危急时刻遇到专业医疗人士”的幸运场景。</a:t>
            </a:r>
            <a:r>
              <a:rPr lang="en-US" altLang="zh-CN"/>
              <a:t>as luck would have it </a:t>
            </a:r>
            <a:r>
              <a:rPr lang="zh-CN" altLang="en-US"/>
              <a:t>是固定表达，意为“幸运的是”。</a:t>
            </a:r>
            <a:endParaRPr lang="zh-CN" alt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101600" y="200025"/>
            <a:ext cx="11845290" cy="6560185"/>
          </a:xfrm>
        </p:spPr>
        <p:txBody>
          <a:bodyPr>
            <a:normAutofit fontScale="80000"/>
          </a:bodyPr>
          <a:p>
            <a:r>
              <a:rPr lang="en-US" altLang="zh-CN"/>
              <a:t>46. B。</a:t>
            </a:r>
            <a:r>
              <a:rPr lang="zh-CN" altLang="en-US"/>
              <a:t>根据本句中的</a:t>
            </a:r>
            <a:r>
              <a:rPr lang="en-US" altLang="zh-CN"/>
              <a:t>had been surfing for more than two hours</a:t>
            </a:r>
            <a:r>
              <a:rPr lang="zh-CN" altLang="en-US"/>
              <a:t>和</a:t>
            </a:r>
            <a:r>
              <a:rPr lang="en-US" altLang="zh-CN"/>
              <a:t>because the weather was good</a:t>
            </a:r>
            <a:r>
              <a:rPr lang="zh-CN" altLang="en-US"/>
              <a:t>可知，因为天气状况良好，</a:t>
            </a:r>
            <a:r>
              <a:rPr lang="en-US" altLang="zh-CN"/>
              <a:t>Tyler</a:t>
            </a:r>
            <a:r>
              <a:rPr lang="zh-CN" altLang="en-US"/>
              <a:t>冲浪的时间比自己原本计划的要久。</a:t>
            </a:r>
            <a:endParaRPr lang="zh-CN" altLang="en-US"/>
          </a:p>
          <a:p>
            <a:r>
              <a:rPr lang="en-US" altLang="zh-CN"/>
              <a:t>47. C。</a:t>
            </a:r>
            <a:r>
              <a:rPr lang="zh-CN" altLang="en-US"/>
              <a:t>根据第二段中的</a:t>
            </a:r>
            <a:r>
              <a:rPr lang="en-US" altLang="zh-CN"/>
              <a:t>She screamed his name and screamed for ...</a:t>
            </a:r>
            <a:r>
              <a:rPr lang="zh-CN" altLang="en-US"/>
              <a:t>和本空后的</a:t>
            </a:r>
            <a:r>
              <a:rPr lang="en-US" altLang="zh-CN"/>
              <a:t>Tyler and Roy ran toward the couple</a:t>
            </a:r>
            <a:r>
              <a:rPr lang="zh-CN" altLang="en-US"/>
              <a:t>可知，</a:t>
            </a:r>
            <a:r>
              <a:rPr lang="en-US" altLang="zh-CN"/>
              <a:t>Donna</a:t>
            </a:r>
            <a:r>
              <a:rPr lang="zh-CN" altLang="en-US"/>
              <a:t>发现丈夫情况危急后大声呼救，她的尖叫声在清晨显得很不寻常，这引起了</a:t>
            </a:r>
            <a:r>
              <a:rPr lang="en-US" altLang="zh-CN"/>
              <a:t>Tyler</a:t>
            </a:r>
            <a:r>
              <a:rPr lang="zh-CN" altLang="en-US"/>
              <a:t>和</a:t>
            </a:r>
            <a:r>
              <a:rPr lang="en-US" altLang="zh-CN"/>
              <a:t>Roy</a:t>
            </a:r>
            <a:r>
              <a:rPr lang="zh-CN" altLang="en-US"/>
              <a:t>的注意。</a:t>
            </a:r>
            <a:endParaRPr lang="zh-CN" altLang="en-US"/>
          </a:p>
          <a:p>
            <a:r>
              <a:rPr lang="en-US" altLang="zh-CN"/>
              <a:t>48. A。</a:t>
            </a:r>
            <a:r>
              <a:rPr lang="zh-CN" altLang="en-US"/>
              <a:t>根据第二段中的</a:t>
            </a:r>
            <a:r>
              <a:rPr lang="en-US" altLang="zh-CN"/>
              <a:t>when she saw her husband turning blue</a:t>
            </a:r>
            <a:r>
              <a:rPr lang="zh-CN" altLang="en-US"/>
              <a:t>和本句中的</a:t>
            </a:r>
            <a:r>
              <a:rPr lang="en-US" altLang="zh-CN"/>
              <a:t>Tyler immediately performed CPR on Todd</a:t>
            </a:r>
            <a:r>
              <a:rPr lang="zh-CN" altLang="en-US"/>
              <a:t>可知，</a:t>
            </a:r>
            <a:r>
              <a:rPr lang="en-US" altLang="zh-CN"/>
              <a:t>Todd</a:t>
            </a:r>
            <a:r>
              <a:rPr lang="zh-CN" altLang="en-US"/>
              <a:t>在刚倒地后脸色就开始变青，故推断，在</a:t>
            </a:r>
            <a:r>
              <a:rPr lang="en-US" altLang="zh-CN"/>
              <a:t>Tyler</a:t>
            </a:r>
            <a:r>
              <a:rPr lang="zh-CN" altLang="en-US"/>
              <a:t>给</a:t>
            </a:r>
            <a:r>
              <a:rPr lang="en-US" altLang="zh-CN"/>
              <a:t>Todd</a:t>
            </a:r>
            <a:r>
              <a:rPr lang="zh-CN" altLang="en-US"/>
              <a:t>实施心肺复苏时，</a:t>
            </a:r>
            <a:r>
              <a:rPr lang="en-US" altLang="zh-CN"/>
              <a:t>Todd</a:t>
            </a:r>
            <a:r>
              <a:rPr lang="zh-CN" altLang="en-US"/>
              <a:t>的脸色已经严重发青。</a:t>
            </a:r>
            <a:r>
              <a:rPr lang="en-US" altLang="zh-CN"/>
              <a:t>blue</a:t>
            </a:r>
            <a:r>
              <a:rPr lang="zh-CN" altLang="en-US"/>
              <a:t>在此意为“（由于冷或呼吸困难）发青的，青紫的”。</a:t>
            </a:r>
            <a:endParaRPr lang="zh-CN" altLang="en-US"/>
          </a:p>
          <a:p>
            <a:r>
              <a:rPr lang="en-US" altLang="zh-CN"/>
              <a:t>49. D。</a:t>
            </a:r>
            <a:r>
              <a:rPr lang="zh-CN" altLang="en-US"/>
              <a:t>根据急救的背景和本空后的</a:t>
            </a:r>
            <a:r>
              <a:rPr lang="en-US" altLang="zh-CN"/>
              <a:t>until the ambulance got there</a:t>
            </a:r>
            <a:r>
              <a:rPr lang="zh-CN" altLang="en-US"/>
              <a:t>可知，</a:t>
            </a:r>
            <a:r>
              <a:rPr lang="en-US" altLang="zh-CN"/>
              <a:t>Tyler</a:t>
            </a:r>
            <a:r>
              <a:rPr lang="zh-CN" altLang="en-US"/>
              <a:t>和 </a:t>
            </a:r>
            <a:r>
              <a:rPr lang="en-US" altLang="zh-CN"/>
              <a:t>Roy</a:t>
            </a:r>
            <a:r>
              <a:rPr lang="zh-CN" altLang="en-US"/>
              <a:t>一直维持着</a:t>
            </a:r>
            <a:r>
              <a:rPr lang="en-US" altLang="zh-CN"/>
              <a:t>Todd</a:t>
            </a:r>
            <a:r>
              <a:rPr lang="zh-CN" altLang="en-US"/>
              <a:t>的生命体征，直到救护车赶到。</a:t>
            </a:r>
            <a:r>
              <a:rPr lang="en-US" altLang="zh-CN"/>
              <a:t>alive（</a:t>
            </a:r>
            <a:r>
              <a:rPr lang="zh-CN" altLang="en-US"/>
              <a:t>活着的）符合“专业人士急救维持生命”的语境。</a:t>
            </a:r>
            <a:r>
              <a:rPr lang="en-US" altLang="zh-CN"/>
              <a:t>C</a:t>
            </a:r>
            <a:r>
              <a:rPr lang="zh-CN" altLang="en-US"/>
              <a:t>项（温暖的）错误，保暖虽重要，但急救的首要目标是维持生命体征。</a:t>
            </a:r>
            <a:endParaRPr lang="zh-CN" altLang="en-US"/>
          </a:p>
          <a:p>
            <a:r>
              <a:rPr lang="en-US" altLang="zh-CN"/>
              <a:t>50. B。Todd</a:t>
            </a:r>
            <a:r>
              <a:rPr lang="zh-CN" altLang="en-US"/>
              <a:t>突发心脏病，情况危急，</a:t>
            </a:r>
            <a:r>
              <a:rPr lang="en-US" altLang="zh-CN"/>
              <a:t>Donna</a:t>
            </a:r>
            <a:r>
              <a:rPr lang="zh-CN" altLang="en-US"/>
              <a:t>目睹了施救的全过程，结合本段中她所说的</a:t>
            </a:r>
            <a:r>
              <a:rPr lang="en-US" altLang="zh-CN"/>
              <a:t>It could have been two minutes; it could have been 10 days</a:t>
            </a:r>
            <a:r>
              <a:rPr lang="zh-CN" altLang="en-US"/>
              <a:t>可知，急救的过程可能才两分钟，却漫长得像十天，这一夸张的时间对比突出了她当时的紧张、焦虑，以及对丈夫生命的极度担忧，她感觉如果丈夫离世，她的人生也会随之失去意义。</a:t>
            </a:r>
            <a:r>
              <a:rPr lang="en-US" altLang="zh-CN"/>
              <a:t>end（</a:t>
            </a:r>
            <a:r>
              <a:rPr lang="zh-CN" altLang="en-US"/>
              <a:t>结束）符合</a:t>
            </a:r>
            <a:r>
              <a:rPr lang="en-US" altLang="zh-CN"/>
              <a:t>Donna</a:t>
            </a:r>
            <a:r>
              <a:rPr lang="zh-CN" altLang="en-US"/>
              <a:t>当时恐惧、无助的心理状态。</a:t>
            </a:r>
            <a:endParaRPr lang="zh-CN" altLang="en-US"/>
          </a:p>
        </p:txBody>
      </p:sp>
    </p:spTree>
  </p:cSld>
  <p:clrMapOvr>
    <a:masterClrMapping/>
  </p:clrMapOvr>
</p:sld>
</file>

<file path=ppt/tags/tag1.xml><?xml version="1.0" encoding="utf-8"?>
<p:tagLst xmlns:p="http://schemas.openxmlformats.org/presentationml/2006/main">
  <p:tag name="AS_UNIQUEID" val="1930"/>
</p:tagLst>
</file>

<file path=ppt/theme/theme1.xml><?xml version="1.0" encoding="utf-8"?>
<a:theme xmlns:a="http://schemas.openxmlformats.org/drawingml/2006/main" name="WPS">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6544</Words>
  <Application>WPS 演示</Application>
  <PresentationFormat>宽屏</PresentationFormat>
  <Paragraphs>73</Paragraphs>
  <Slides>11</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11</vt:i4>
      </vt:variant>
    </vt:vector>
  </HeadingPairs>
  <TitlesOfParts>
    <vt:vector size="19" baseType="lpstr">
      <vt:lpstr>Arial</vt:lpstr>
      <vt:lpstr>宋体</vt:lpstr>
      <vt:lpstr>Wingdings</vt:lpstr>
      <vt:lpstr>Arial Unicode MS</vt:lpstr>
      <vt:lpstr>Calibri</vt:lpstr>
      <vt:lpstr>微软雅黑</vt:lpstr>
      <vt:lpstr>Calibri</vt:lpstr>
      <vt:lpstr>WPS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芒果微甜</cp:lastModifiedBy>
  <cp:revision>7</cp:revision>
  <dcterms:created xsi:type="dcterms:W3CDTF">2023-08-09T12:44:00Z</dcterms:created>
  <dcterms:modified xsi:type="dcterms:W3CDTF">2026-07-06T11:37:04Z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2052-12.1.0.26895</vt:lpwstr>
  </property>
  <property fmtid="{D5CDD505-2E9C-101B-9397-08002B2CF9AE}" pid="3" name="ICV">
    <vt:lpwstr>B9674209FAF840BBBBBF40BA09DE0DB0_12</vt:lpwstr>
  </property>
</Properties>
</file>