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98" r:id="rId3"/>
    <p:sldId id="299" r:id="rId4"/>
    <p:sldId id="300" r:id="rId5"/>
    <p:sldId id="30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  <p:cmAuthor id="697" name="李 美美" initials="李" lastIdx="0" clrIdx="696"/>
  <p:cmAuthor id="698" name="PC" initials="P" lastIdx="0" clrIdx="697"/>
  <p:cmAuthor id="699" name="Nicole Li  李倩" initials="N" lastIdx="0" clrIdx="698"/>
  <p:cmAuthor id="700" name="朱 昌花" initials="朱" lastIdx="0" clrIdx="699"/>
  <p:cmAuthor id="701" name="tys" initials="t" lastIdx="0" clrIdx="700"/>
  <p:cmAuthor id="702" name="zhuqy3" initials="z" lastIdx="0" clrIdx="701"/>
  <p:cmAuthor id="703" name="未知用户10" initials="未" lastIdx="0" clrIdx="702"/>
  <p:cmAuthor id="704" name="郭小球~" initials="郭小球~" lastIdx="0" clrIdx="703"/>
  <p:cmAuthor id="705" name="wpp" initials="w" lastIdx="0" clrIdx="704"/>
  <p:cmAuthor id="706" name="asuse" initials="a" lastIdx="0" clrIdx="705"/>
  <p:cmAuthor id="707" name="lin lin" initials="l" lastIdx="0" clrIdx="706"/>
  <p:cmAuthor id="708" name="未知用户16" initials="未" lastIdx="0" clrIdx="707"/>
  <p:cmAuthor id="709" name="zhouyiming" initials="z" lastIdx="0" clrIdx="708"/>
  <p:cmAuthor id="710" name="晨曦" initials="晨" lastIdx="0" clrIdx="709"/>
  <p:cmAuthor id="711" name="破天" initials="破" lastIdx="0" clrIdx="710"/>
  <p:cmAuthor id="712" name="尼古拉斯·壮实" initials="尼" lastIdx="0" clrIdx="711"/>
  <p:cmAuthor id="713" name="糖糖" initials="糖" lastIdx="0" clrIdx="712"/>
  <p:cmAuthor id="714" name="d'y" initials="d" lastIdx="0" clrIdx="713"/>
  <p:cmAuthor id="715" name="智强" initials="智" lastIdx="0" clrIdx="714"/>
  <p:cmAuthor id="716" name="ansen emma" initials="a" lastIdx="0" clrIdx="715"/>
  <p:cmAuthor id="717" name="hling" initials="h" lastIdx="0" clrIdx="716"/>
  <p:cmAuthor id="718" name="宾哥" initials="宾" lastIdx="0" clrIdx="717"/>
  <p:cmAuthor id="719" name="ccgz" initials="c" lastIdx="0" clrIdx="718"/>
  <p:cmAuthor id="720" name="Lily" initials="L" lastIdx="0" clrIdx="719"/>
  <p:cmAuthor id="721" name="赵海永" initials="赵" lastIdx="0" clrIdx="720"/>
  <p:cmAuthor id="722" name="主 人" initials="主" lastIdx="0" clrIdx="721"/>
  <p:cmAuthor id="723" name="12068" initials="1" lastIdx="0" clrIdx="722"/>
  <p:cmAuthor id="724" name="陈历财" initials="陈" lastIdx="0" clrIdx="723"/>
  <p:cmAuthor id="725" name="czez" initials="c" lastIdx="0" clrIdx="724"/>
  <p:cmAuthor id="726" name="jinli" initials="j" lastIdx="0" clrIdx="725"/>
  <p:cmAuthor id="727" name="深度联盟http://www.deepbbs.org" initials="深" lastIdx="0" clrIdx="726"/>
  <p:cmAuthor id="728" name="王顶" initials="王" lastIdx="0" clrIdx="727"/>
  <p:cmAuthor id="729" name="xiejing" initials="x" lastIdx="0" clrIdx="728"/>
  <p:cmAuthor id="730" name="Micro" initials="" lastIdx="0" clrIdx="729"/>
  <p:cmAuthor id="731" name="21570" initials="2" lastIdx="0" clrIdx="730"/>
  <p:cmAuthor id="732" name="pc" initials="p" lastIdx="0" clrIdx="731"/>
  <p:cmAuthor id="733" name="然 孜" initials="然" lastIdx="0" clrIdx="732"/>
  <p:cmAuthor id="734" name="chen shujing" initials="cs" lastIdx="0" clrIdx="733"/>
  <p:cmAuthor id="735" name="SKYLZY" initials="S" lastIdx="0" clrIdx="734"/>
  <p:cmAuthor id="736" name="Microsoft Office 用户" initials="M" lastIdx="0" clrIdx="735"/>
  <p:cmAuthor id="737" name="Yi Su" initials="Y" lastIdx="0" clrIdx="736"/>
  <p:cmAuthor id="738" name="李晓菲_MZFnUzi6" initials="李" lastIdx="0" clrIdx="737"/>
  <p:cmAuthor id="739" name="小珞_QjMfU7FR" initials="小" lastIdx="0" clrIdx="738"/>
  <p:cmAuthor id="740" name="熊仪_aYju7RJj" initials="熊" lastIdx="0" clrIdx="739"/>
  <p:cmAuthor id="741" name="yifei" initials="y" lastIdx="0" clrIdx="740"/>
  <p:cmAuthor id="742" name="ADMIN" initials="A" lastIdx="0" clrIdx="741"/>
  <p:cmAuthor id="743" name="秦 霞" initials="秦" lastIdx="0" clrIdx="742"/>
  <p:cmAuthor id="744" name="夜伴小懒喵" initials="夜" lastIdx="0" clrIdx="743"/>
  <p:cmAuthor id="745" name="艾歌艾雪" initials="艾" lastIdx="0" clrIdx="744"/>
  <p:cmAuthor id="746" name="laixinglian" initials="l" lastIdx="0" clrIdx="745"/>
  <p:cmAuthor id="747" name="ASUS" initials="A" lastIdx="0" clrIdx="746"/>
  <p:cmAuthor id="748" name="Eva" initials="E" lastIdx="0" clrIdx="747"/>
  <p:cmAuthor id="749" name="陈 羽芃" initials="陈" lastIdx="0" clrIdx="748"/>
  <p:cmAuthor id="750" name="道环 李" initials="道环" lastIdx="0" clrIdx="749"/>
  <p:cmAuthor id="751" name="28224" initials="2" lastIdx="0" clrIdx="750"/>
  <p:cmAuthor id="752" name="Sunbj" initials="S" lastIdx="0" clrIdx="751"/>
  <p:cmAuthor id="753" name="谢丹凤" initials="谢" lastIdx="0" clrIdx="752"/>
  <p:cmAuthor id="754" name="WHTP" initials="W" lastIdx="0" clrIdx="753"/>
  <p:cmAuthor id="755" name="w" initials="w" lastIdx="0" clrIdx="754"/>
  <p:cmAuthor id="756" name="未知用户12" initials="未" lastIdx="0" clrIdx="755"/>
  <p:cmAuthor id="757" name="YZB" initials="Y" lastIdx="0" clrIdx="756"/>
  <p:cmAuthor id="758" name="yiwei zhu" initials="y" lastIdx="0" clrIdx="757"/>
  <p:cmAuthor id="759" name="YANGS-PC" initials="Y" lastIdx="0" clrIdx="758"/>
  <p:cmAuthor id="760" name="apple" initials="a" lastIdx="0" clrIdx="759"/>
  <p:cmAuthor id="761" name="未知用户20" initials="未" lastIdx="0" clrIdx="760"/>
  <p:cmAuthor id="762" name="1003776019@qq.com" initials="1" lastIdx="0" clrIdx="761"/>
  <p:cmAuthor id="763" name="tkuser" initials="t" lastIdx="0" clrIdx="762"/>
  <p:cmAuthor id="764" name="HaoshuaiWu" initials="H" lastIdx="0" clrIdx="763"/>
  <p:cmAuthor id="765" name="wangcz2" initials="w" lastIdx="0" clrIdx="764"/>
  <p:cmAuthor id="766" name="tianan" initials="t" lastIdx="0" clrIdx="765"/>
  <p:cmAuthor id="767" name="未知用户14" initials="未" lastIdx="0" clrIdx="766"/>
  <p:cmAuthor id="768" name="Sky123.Org" initials="S" lastIdx="0" clrIdx="767"/>
  <p:cmAuthor id="769" name="李璐---寿险总公司营销管理部" initials="李" lastIdx="0" clrIdx="768"/>
  <p:cmAuthor id="770" name="王 金谦" initials="王" lastIdx="0" clrIdx="769"/>
  <p:cmAuthor id="771" name="caoyq0624" initials="c" lastIdx="0" clrIdx="770"/>
  <p:cmAuthor id="772" name="wangyuan20" initials="w" lastIdx="0" clrIdx="771"/>
  <p:cmAuthor id="773" name="何慧丽" initials="何" lastIdx="0" clrIdx="772"/>
  <p:cmAuthor id="774" name="Chen" initials="C" lastIdx="0" clrIdx="773"/>
  <p:cmAuthor id="775" name="Mz" initials="M" lastIdx="0" clrIdx="774"/>
  <p:cmAuthor id="776" name="陈树权" initials="陈" lastIdx="0" clrIdx="775"/>
  <p:cmAuthor id="777" name="zq" initials="z" lastIdx="0" clrIdx="776"/>
  <p:cmAuthor id="778" name="刘 思蜀" initials="刘" lastIdx="0" clrIdx="777"/>
  <p:cmAuthor id="779" name="Ms" initials="M" lastIdx="0" clrIdx="778"/>
  <p:cmAuthor id="780" name="sdzz-syy" initials="s" lastIdx="0" clrIdx="779"/>
  <p:cmAuthor id="781" name="未知用户11" initials="未" lastIdx="0" clrIdx="780"/>
  <p:cmAuthor id="782" name="谢俊/技术总监室/软件开发中心/总行机关/ABC" initials="谢" lastIdx="0" clrIdx="781"/>
  <p:cmAuthor id="783" name="CN=谢俊/OU=技术总监室/OU=软件开发中心/OU=总行机关/O=ABC" initials="C" lastIdx="0" clrIdx="782"/>
  <p:cmAuthor id="784" name="未知用户9" initials="未" lastIdx="0" clrIdx="783"/>
  <p:cmAuthor id="785" name="lgp" initials="l" lastIdx="0" clrIdx="784"/>
  <p:cmAuthor id="786" name="wangsc" initials="w" lastIdx="0" clrIdx="785"/>
  <p:cmAuthor id="787" name="yanqiqi-lgd" initials="y" lastIdx="0" clrIdx="786"/>
  <p:cmAuthor id="788" name="547716734@qq.com" initials="5" lastIdx="0" clrIdx="787"/>
  <p:cmAuthor id="789" name="shuaibing" initials="s" lastIdx="0" clrIdx="788"/>
  <p:cmAuthor id="790" name="林 声洋" initials="林" lastIdx="0" clrIdx="789"/>
  <p:cmAuthor id="791" name="zhengzhong" initials="z" lastIdx="0" clrIdx="790"/>
  <p:cmAuthor id="792" name="ydx2003new@163.com" initials="y" lastIdx="0" clrIdx="79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4</a:t>
            </a:r>
            <a:r>
              <a:rPr lang="zh-CN" altLang="en-US"/>
              <a:t>月</a:t>
            </a:r>
            <a:r>
              <a:rPr lang="en-US" altLang="zh-CN"/>
              <a:t>14</a:t>
            </a:r>
            <a:r>
              <a:rPr lang="zh-CN" altLang="en-US"/>
              <a:t>日（周二）</a:t>
            </a:r>
            <a:r>
              <a:rPr lang="en-US" altLang="zh-CN"/>
              <a:t>   </a:t>
            </a:r>
            <a:r>
              <a:rPr lang="zh-CN" altLang="en-US"/>
              <a:t>生物小早读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481965" y="1041400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sz="3200">
                <a:cs typeface="黑体" panose="02010609060101010101" pitchFamily="49" charset="-122"/>
                <a:sym typeface="+mn-ea"/>
              </a:rPr>
              <a:t>必修二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1.1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结合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课本、笔记、《长江》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</a:t>
            </a:r>
            <a:r>
              <a:rPr lang="en-US" altLang="zh-CN" sz="3200"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sym typeface="+mn-ea"/>
              </a:rPr>
              <a:t>遗传材料</a:t>
            </a:r>
            <a:r>
              <a:rPr lang="zh-CN" altLang="en-US" sz="3200">
                <a:sym typeface="+mn-ea"/>
              </a:rPr>
              <a:t>：豌豆、玉米、果蝇各自的优点。</a:t>
            </a:r>
            <a:endParaRPr lang="en-US" altLang="zh-CN" sz="32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sym typeface="+mn-ea"/>
              </a:rPr>
              <a:t> </a:t>
            </a:r>
            <a:r>
              <a:rPr lang="en-US" altLang="zh-CN" sz="3200">
                <a:sym typeface="+mn-ea"/>
              </a:rPr>
              <a:t>         2</a:t>
            </a:r>
            <a:r>
              <a:rPr lang="zh-CN" altLang="en-US" sz="3200">
                <a:sym typeface="+mn-ea"/>
              </a:rPr>
              <a:t>）人工异花传粉的</a:t>
            </a:r>
            <a:r>
              <a:rPr lang="zh-CN" altLang="en-US" sz="3200">
                <a:sym typeface="+mn-ea"/>
              </a:rPr>
              <a:t>操作</a:t>
            </a:r>
            <a:r>
              <a:rPr lang="en-US" altLang="zh-CN" sz="3200">
                <a:sym typeface="+mn-ea"/>
              </a:rPr>
              <a:t>  </a:t>
            </a:r>
            <a:r>
              <a:rPr lang="zh-CN" altLang="en-US" sz="3200">
                <a:sym typeface="+mn-ea"/>
              </a:rPr>
              <a:t>与</a:t>
            </a:r>
            <a:r>
              <a:rPr lang="en-US" altLang="zh-CN" sz="3200">
                <a:sym typeface="+mn-ea"/>
              </a:rPr>
              <a:t>  </a:t>
            </a:r>
            <a:r>
              <a:rPr lang="zh-CN" altLang="en-US" sz="3200">
                <a:sym typeface="+mn-ea"/>
              </a:rPr>
              <a:t>原因</a:t>
            </a:r>
            <a:endParaRPr lang="zh-CN" altLang="en-US" sz="32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         3</a:t>
            </a:r>
            <a:r>
              <a:rPr lang="zh-CN" altLang="en-US" sz="3200">
                <a:sym typeface="+mn-ea"/>
              </a:rPr>
              <a:t>）</a:t>
            </a:r>
            <a:r>
              <a:rPr lang="zh-CN" sz="3200">
                <a:sym typeface="+mn-ea"/>
              </a:rPr>
              <a:t>相关</a:t>
            </a:r>
            <a:r>
              <a:rPr lang="zh-CN" altLang="en-US" sz="3200">
                <a:sym typeface="+mn-ea"/>
              </a:rPr>
              <a:t>概念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？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          </a:t>
            </a:r>
            <a:r>
              <a:rPr lang="zh-CN" altLang="en-US" sz="3200">
                <a:sym typeface="+mn-ea"/>
              </a:rPr>
              <a:t>（交配类、性状类、基因与基因型类、</a:t>
            </a:r>
            <a:r>
              <a:rPr lang="zh-CN" altLang="en-US" sz="3200">
                <a:highlight>
                  <a:srgbClr val="FFFF00"/>
                </a:highlight>
                <a:sym typeface="+mn-ea"/>
              </a:rPr>
              <a:t>假说</a:t>
            </a:r>
            <a:r>
              <a:rPr lang="en-US" altLang="zh-CN" sz="3200">
                <a:highlight>
                  <a:srgbClr val="FFFF00"/>
                </a:highlight>
                <a:sym typeface="+mn-ea"/>
              </a:rPr>
              <a:t>-</a:t>
            </a:r>
            <a:r>
              <a:rPr lang="zh-CN" altLang="en-US" sz="3200">
                <a:highlight>
                  <a:srgbClr val="FFFF00"/>
                </a:highlight>
                <a:sym typeface="+mn-ea"/>
              </a:rPr>
              <a:t>演绎法</a:t>
            </a:r>
            <a:r>
              <a:rPr lang="zh-CN" altLang="en-US" sz="3200">
                <a:sym typeface="+mn-ea"/>
              </a:rPr>
              <a:t>）</a:t>
            </a:r>
            <a:r>
              <a:rPr lang="en-US" altLang="zh-CN" sz="3200">
                <a:sym typeface="+mn-ea"/>
              </a:rPr>
              <a:t> 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200000"/>
              </a:lnSpc>
            </a:pPr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豌豆</a:t>
            </a:r>
            <a:r>
              <a:rPr lang="zh-CN" altLang="en-US"/>
              <a:t>人工异花传粉的过程是</a:t>
            </a:r>
            <a:r>
              <a:rPr lang="en-US" altLang="zh-CN"/>
              <a:t>__</a:t>
            </a:r>
            <a:r>
              <a:rPr lang="en-US" altLang="zh-CN" u="sng">
                <a:solidFill>
                  <a:srgbClr val="FF0000"/>
                </a:solidFill>
              </a:rPr>
              <a:t>                      _</a:t>
            </a:r>
            <a:r>
              <a:rPr lang="en-US" altLang="zh-CN"/>
              <a:t>___,</a:t>
            </a:r>
            <a:endParaRPr lang="en-US" altLang="zh-CN"/>
          </a:p>
          <a:p>
            <a:pPr>
              <a:lnSpc>
                <a:spcPct val="200000"/>
              </a:lnSpc>
            </a:pPr>
            <a:r>
              <a:rPr lang="en-US" altLang="zh-CN"/>
              <a:t>     </a:t>
            </a:r>
            <a:r>
              <a:rPr lang="zh-CN" altLang="en-US">
                <a:highlight>
                  <a:srgbClr val="FFFF00"/>
                </a:highlight>
              </a:rPr>
              <a:t>玉米</a:t>
            </a:r>
            <a:r>
              <a:rPr lang="zh-CN" altLang="en-US">
                <a:sym typeface="+mn-ea"/>
              </a:rPr>
              <a:t>人工异花传粉的过程是</a:t>
            </a:r>
            <a:r>
              <a:rPr lang="en-US" altLang="zh-CN">
                <a:sym typeface="+mn-ea"/>
              </a:rPr>
              <a:t>____</a:t>
            </a:r>
            <a:r>
              <a:rPr lang="en-US" altLang="zh-CN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                  </a:t>
            </a:r>
            <a:r>
              <a:rPr lang="en-US" altLang="zh-CN">
                <a:sym typeface="+mn-ea"/>
              </a:rPr>
              <a:t>__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pPr latinLnBrk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、白毛羊与白毛羊通过有性生殖产生的后代中出现了黑毛羊，这种现象在遗传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学称为</a:t>
            </a:r>
            <a:r>
              <a:rPr lang="en-US" altLang="zh-CN">
                <a:sym typeface="+mn-ea"/>
              </a:rPr>
              <a:t>____________</a:t>
            </a:r>
            <a:r>
              <a:rPr lang="zh-CN" altLang="en-US">
                <a:sym typeface="+mn-ea"/>
              </a:rPr>
              <a:t>。产生这种现象的原因是</a:t>
            </a:r>
            <a:r>
              <a:rPr lang="en-US" altLang="zh-CN" u="sng">
                <a:solidFill>
                  <a:srgbClr val="FF0000"/>
                </a:solidFill>
                <a:sym typeface="+mn-ea"/>
              </a:rPr>
              <a:t>_        </a:t>
            </a:r>
            <a:r>
              <a:rPr lang="en-US" altLang="zh-CN">
                <a:sym typeface="+mn-ea"/>
              </a:rPr>
              <a:t>_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  <a:p>
            <a:pPr latinLnBrk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、相对性状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中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显、隐性性状的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判断方法有：</a:t>
            </a:r>
            <a:r>
              <a:rPr lang="en-US" altLang="zh-CN">
                <a:sym typeface="+mn-ea"/>
              </a:rPr>
              <a:t>________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___</a:t>
            </a:r>
            <a:r>
              <a:rPr lang="en-US" altLang="zh-CN">
                <a:sym typeface="+mn-ea"/>
              </a:rPr>
              <a:t>______</a:t>
            </a:r>
            <a:endParaRPr lang="en-US" altLang="zh-CN"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、测交子代的表型及比例，直接反映的是</a:t>
            </a:r>
            <a:r>
              <a:rPr lang="en-US" altLang="zh-CN">
                <a:sym typeface="+mn-ea"/>
              </a:rPr>
              <a:t>F1______________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4345" y="928370"/>
            <a:ext cx="10972800" cy="5756910"/>
          </a:xfrm>
        </p:spPr>
        <p:txBody>
          <a:bodyPr/>
          <a:p>
            <a:r>
              <a:rPr lang="en-US" altLang="zh-CN"/>
              <a:t>1</a:t>
            </a:r>
            <a:r>
              <a:rPr lang="zh-CN" altLang="en-US"/>
              <a:t>、豌豆人工异花传粉的过程是</a:t>
            </a:r>
            <a:r>
              <a:rPr lang="en-US" altLang="zh-CN"/>
              <a:t>__</a:t>
            </a:r>
            <a:r>
              <a:rPr lang="zh-CN" altLang="en-US" u="sng">
                <a:solidFill>
                  <a:srgbClr val="FF0000"/>
                </a:solidFill>
              </a:rPr>
              <a:t>去雄</a:t>
            </a:r>
            <a:r>
              <a:rPr lang="zh-CN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→套袋→传粉→再套袋</a:t>
            </a:r>
            <a:r>
              <a:rPr lang="en-US" altLang="zh-CN" u="sng">
                <a:solidFill>
                  <a:srgbClr val="FF0000"/>
                </a:solidFill>
              </a:rPr>
              <a:t>_</a:t>
            </a:r>
            <a:r>
              <a:rPr lang="en-US" altLang="zh-CN"/>
              <a:t>___,</a:t>
            </a:r>
            <a:endParaRPr lang="en-US" altLang="zh-CN"/>
          </a:p>
          <a:p>
            <a:r>
              <a:rPr lang="en-US" altLang="zh-CN"/>
              <a:t>     </a:t>
            </a:r>
            <a:r>
              <a:rPr lang="zh-CN" altLang="en-US"/>
              <a:t>玉米</a:t>
            </a:r>
            <a:r>
              <a:rPr lang="zh-CN" altLang="en-US">
                <a:sym typeface="+mn-ea"/>
              </a:rPr>
              <a:t>人工异花传粉的过程是</a:t>
            </a:r>
            <a:r>
              <a:rPr lang="en-US" altLang="zh-CN">
                <a:sym typeface="+mn-ea"/>
              </a:rPr>
              <a:t>____</a:t>
            </a:r>
            <a:r>
              <a:rPr lang="zh-CN" altLang="en-US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套袋→传粉→再套袋</a:t>
            </a:r>
            <a:r>
              <a:rPr lang="en-US" altLang="zh-CN" u="sng">
                <a:solidFill>
                  <a:srgbClr val="FF0000"/>
                </a:solidFill>
                <a:sym typeface="+mn-ea"/>
              </a:rPr>
              <a:t>_</a:t>
            </a:r>
            <a:r>
              <a:rPr lang="en-US" altLang="zh-CN">
                <a:sym typeface="+mn-ea"/>
              </a:rPr>
              <a:t>___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、白毛羊与白毛羊通过有性生殖产生的后代中出现了黑毛羊，这种现象在遗传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学称为</a:t>
            </a:r>
            <a:r>
              <a:rPr lang="en-US" altLang="zh-CN">
                <a:sym typeface="+mn-ea"/>
              </a:rPr>
              <a:t>___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性状分离</a:t>
            </a:r>
            <a:r>
              <a:rPr lang="en-US" altLang="zh-CN">
                <a:sym typeface="+mn-ea"/>
              </a:rPr>
              <a:t>___________</a:t>
            </a:r>
            <a:r>
              <a:rPr lang="zh-CN" altLang="en-US">
                <a:sym typeface="+mn-ea"/>
              </a:rPr>
              <a:t>。产生这种现象的原因是</a:t>
            </a:r>
            <a:r>
              <a:rPr lang="en-US" altLang="zh-CN" u="sng">
                <a:solidFill>
                  <a:srgbClr val="FF0000"/>
                </a:solidFill>
                <a:sym typeface="+mn-ea"/>
              </a:rPr>
              <a:t>_</a:t>
            </a:r>
            <a:r>
              <a:rPr lang="zh-CN" altLang="en-US" u="sng">
                <a:solidFill>
                  <a:srgbClr val="FF0000"/>
                </a:solidFill>
                <a:sym typeface="+mn-ea"/>
              </a:rPr>
              <a:t>亲本</a:t>
            </a:r>
            <a:r>
              <a:rPr lang="en-US" altLang="zh-CN" u="sng">
                <a:solidFill>
                  <a:srgbClr val="FF0000"/>
                </a:solidFill>
                <a:sym typeface="+mn-ea"/>
              </a:rPr>
              <a:t>_</a:t>
            </a:r>
            <a:r>
              <a:rPr lang="zh-CN" altLang="en-US" u="sng">
                <a:solidFill>
                  <a:srgbClr val="FF0000"/>
                </a:solidFill>
                <a:sym typeface="+mn-ea"/>
              </a:rPr>
              <a:t>白毛羊均为杂合，均可产生含有控制黑毛的遗传因子的配子，雌雄配子随机结合，就会产生黑毛</a:t>
            </a:r>
            <a:r>
              <a:rPr lang="en-US" altLang="zh-CN">
                <a:sym typeface="+mn-ea"/>
              </a:rPr>
              <a:t>_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  <a:p>
            <a:pPr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、相对性状中显、隐性性状的判断方法有：</a:t>
            </a:r>
            <a:r>
              <a:rPr lang="en-US" altLang="zh-CN"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杂交法（据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定义判断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）</a:t>
            </a:r>
            <a:r>
              <a:rPr lang="en-US" altLang="zh-CN">
                <a:sym typeface="+mn-ea"/>
              </a:rPr>
              <a:t>_______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__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自交法（据性状分离判断）</a:t>
            </a:r>
            <a:r>
              <a:rPr lang="en-US" altLang="zh-CN">
                <a:sym typeface="+mn-ea"/>
              </a:rPr>
              <a:t>___</a:t>
            </a:r>
            <a:endParaRPr lang="en-US" altLang="zh-CN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、测交子代的表型及比例，直接反映的是</a:t>
            </a:r>
            <a:r>
              <a:rPr lang="en-US" altLang="zh-CN">
                <a:sym typeface="+mn-ea"/>
              </a:rPr>
              <a:t>F1_</a:t>
            </a:r>
            <a:r>
              <a:rPr lang="zh-CN" altLang="en-US" u="sng">
                <a:solidFill>
                  <a:srgbClr val="FF0000"/>
                </a:solidFill>
                <a:sym typeface="+mn-ea"/>
              </a:rPr>
              <a:t>产生的配子种类及比例</a:t>
            </a:r>
            <a:endParaRPr lang="en-US" altLang="zh-CN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688</Words>
  <Application>WPS 演示</Application>
  <PresentationFormat>宽屏</PresentationFormat>
  <Paragraphs>24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4月14日（周二）   生物小早读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61</cp:revision>
  <dcterms:created xsi:type="dcterms:W3CDTF">2023-08-09T12:44:00Z</dcterms:created>
  <dcterms:modified xsi:type="dcterms:W3CDTF">2026-04-12T09:12:07Z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D8C385EBE60F40CD9A4858D42C50EBB1_13</vt:lpwstr>
  </property>
</Properties>
</file>