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16" d="100"/>
          <a:sy n="116" d="100"/>
        </p:scale>
        <p:origin x="336" y="108"/>
      </p:cViewPr>
      <p:guideLst>
        <p:guide orient="horz" pos="2160"/>
        <p:guide pos="38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01625" y="106045"/>
            <a:ext cx="11588115" cy="6862445"/>
          </a:xfrm>
          <a:prstGeom prst="rect">
            <a:avLst/>
          </a:prstGeom>
          <a:noFill/>
        </p:spPr>
        <p:txBody>
          <a:bodyPr wrap="square" rtlCol="0">
            <a:spAutoFit/>
          </a:bodyPr>
          <a:p>
            <a:r>
              <a:rPr lang="en-US" altLang="zh-CN" sz="4000">
                <a:latin typeface="Times New Roman" panose="02020603050405020304" charset="0"/>
                <a:cs typeface="Times New Roman" panose="02020603050405020304" charset="0"/>
              </a:rPr>
              <a:t>1. medalists    2．the    3．told    4．stronger    5．standing    6．that/which    7．for    8．truly    9．were taught    10．Signed</a:t>
            </a:r>
            <a:endParaRPr lang="en-US" altLang="zh-CN" sz="4000">
              <a:latin typeface="Times New Roman" panose="02020603050405020304" charset="0"/>
              <a:cs typeface="Times New Roman" panose="02020603050405020304" charset="0"/>
            </a:endParaRPr>
          </a:p>
          <a:p>
            <a:endParaRPr lang="en-US" altLang="zh-CN" sz="4000">
              <a:latin typeface="Times New Roman" panose="02020603050405020304" charset="0"/>
              <a:cs typeface="Times New Roman" panose="02020603050405020304" charset="0"/>
            </a:endParaRPr>
          </a:p>
          <a:p>
            <a:r>
              <a:rPr lang="en-US" altLang="zh-CN" sz="4000">
                <a:latin typeface="Times New Roman" panose="02020603050405020304" charset="0"/>
                <a:cs typeface="Times New Roman" panose="02020603050405020304" charset="0"/>
              </a:rPr>
              <a:t>1．to experience    2．various    3．providing    4．that    5．attractions    6．are being encouraged    7．Honestly    8．comparison    9．a    10．With</a:t>
            </a:r>
            <a:endParaRPr lang="en-US" altLang="zh-CN" sz="4000">
              <a:latin typeface="Times New Roman" panose="02020603050405020304" charset="0"/>
              <a:cs typeface="Times New Roman" panose="02020603050405020304" charset="0"/>
            </a:endParaRPr>
          </a:p>
          <a:p>
            <a:endParaRPr lang="zh-CN" altLang="en-US" sz="4000">
              <a:latin typeface="Times New Roman" panose="02020603050405020304" charset="0"/>
              <a:cs typeface="Times New Roman" panose="02020603050405020304" charset="0"/>
            </a:endParaRPr>
          </a:p>
          <a:p>
            <a:r>
              <a:rPr lang="en-US" altLang="zh-CN" sz="4000">
                <a:latin typeface="Times New Roman" panose="02020603050405020304" charset="0"/>
                <a:cs typeface="Times New Roman" panose="02020603050405020304" charset="0"/>
              </a:rPr>
              <a:t>1．to attract    2．the    3．gave    4．growth    5．showing    6．affordable    7．which/that    8．activities    9．with    10．Interested</a:t>
            </a:r>
            <a:endParaRPr lang="en-US" altLang="zh-CN" sz="4000">
              <a:latin typeface="Times New Roman" panose="02020603050405020304" charset="0"/>
              <a:cs typeface="Times New Roman" panose="0202060305040502030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07315" y="0"/>
            <a:ext cx="11588115" cy="6862445"/>
          </a:xfrm>
          <a:prstGeom prst="rect">
            <a:avLst/>
          </a:prstGeom>
          <a:noFill/>
        </p:spPr>
        <p:txBody>
          <a:bodyPr wrap="square" rtlCol="0">
            <a:spAutoFit/>
          </a:bodyPr>
          <a:p>
            <a:r>
              <a:rPr lang="en-US" altLang="zh-CN" sz="4000">
                <a:latin typeface="Times New Roman" panose="02020603050405020304" charset="0"/>
                <a:cs typeface="Times New Roman" panose="02020603050405020304" charset="0"/>
              </a:rPr>
              <a:t>1.mental; mentally       2.intelligent; intelligence　3.determine; determined; determination　4.agency; agent　5.transmit; transmission         6.disappoint; disappointed; disappointing; disappointment</a:t>
            </a:r>
            <a:endParaRPr lang="en-US" altLang="zh-CN" sz="4000">
              <a:latin typeface="Times New Roman" panose="02020603050405020304" charset="0"/>
              <a:cs typeface="Times New Roman" panose="02020603050405020304" charset="0"/>
            </a:endParaRPr>
          </a:p>
          <a:p>
            <a:r>
              <a:rPr lang="en-US" altLang="zh-CN" sz="4000">
                <a:latin typeface="Times New Roman" panose="02020603050405020304" charset="0"/>
                <a:cs typeface="Times New Roman" panose="02020603050405020304" charset="0"/>
              </a:rPr>
              <a:t>7.desire; desirable　8.universe; universal        </a:t>
            </a:r>
            <a:endParaRPr lang="en-US" altLang="zh-CN" sz="4000">
              <a:latin typeface="Times New Roman" panose="02020603050405020304" charset="0"/>
              <a:cs typeface="Times New Roman" panose="02020603050405020304" charset="0"/>
            </a:endParaRPr>
          </a:p>
          <a:p>
            <a:r>
              <a:rPr lang="en-US" altLang="zh-CN" sz="4000">
                <a:latin typeface="Times New Roman" panose="02020603050405020304" charset="0"/>
                <a:cs typeface="Times New Roman" panose="02020603050405020304" charset="0"/>
              </a:rPr>
              <a:t>9.independent; independently; independence</a:t>
            </a:r>
            <a:endParaRPr lang="en-US" altLang="zh-CN" sz="4000">
              <a:latin typeface="Times New Roman" panose="02020603050405020304" charset="0"/>
              <a:cs typeface="Times New Roman" panose="02020603050405020304" charset="0"/>
            </a:endParaRPr>
          </a:p>
          <a:p>
            <a:r>
              <a:rPr lang="en-US" altLang="zh-CN" sz="4000">
                <a:latin typeface="Times New Roman" panose="02020603050405020304" charset="0"/>
                <a:cs typeface="Times New Roman" panose="02020603050405020304" charset="0"/>
              </a:rPr>
              <a:t>10.recycle; recyclable; recycling　11.current　12.sufficient; sufficiency　13.globe; global　14.argue; argument　15.analyse; analysis; analyses　16.regularly; regular; irregular　17.limit; limited; limitless　18.closing; close; closed　</a:t>
            </a:r>
            <a:endParaRPr lang="en-US" altLang="zh-CN" sz="4000">
              <a:latin typeface="Times New Roman" panose="02020603050405020304" charset="0"/>
              <a:cs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01625" y="118745"/>
            <a:ext cx="11588115" cy="5015865"/>
          </a:xfrm>
          <a:prstGeom prst="rect">
            <a:avLst/>
          </a:prstGeom>
          <a:noFill/>
        </p:spPr>
        <p:txBody>
          <a:bodyPr wrap="square" rtlCol="0">
            <a:spAutoFit/>
          </a:bodyPr>
          <a:p>
            <a:r>
              <a:rPr lang="en-US" altLang="zh-CN" sz="4000">
                <a:latin typeface="Times New Roman" panose="02020603050405020304" charset="0"/>
                <a:cs typeface="Times New Roman" panose="02020603050405020304" charset="0"/>
              </a:rPr>
              <a:t>19.mystery; mysterious　20.attach; attached; attachment       21.carry on　22.on board　23.be curious about sth　24.do mental and physical training　25.determine/be determined to do sth　26.focus on         27.in the hope of doing sth　28.so as to (do sth)　29.figure out　30.result in　31.as a result　32.provide for sb　33.in closing　34.run out　35.meet the/one’s requirement(s)　36.in one’s efforts to do sth</a:t>
            </a:r>
            <a:endParaRPr lang="en-US" altLang="zh-CN" sz="4000">
              <a:latin typeface="Times New Roman" panose="02020603050405020304" charset="0"/>
              <a:cs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01625" y="118745"/>
            <a:ext cx="11588115" cy="6247130"/>
          </a:xfrm>
          <a:prstGeom prst="rect">
            <a:avLst/>
          </a:prstGeom>
          <a:noFill/>
        </p:spPr>
        <p:txBody>
          <a:bodyPr wrap="square" rtlCol="0">
            <a:spAutoFit/>
          </a:bodyPr>
          <a:p>
            <a:r>
              <a:rPr lang="en-US" altLang="zh-CN" sz="4000">
                <a:latin typeface="Times New Roman" panose="02020603050405020304" charset="0"/>
                <a:cs typeface="Times New Roman" panose="02020603050405020304" charset="0"/>
              </a:rPr>
              <a:t>1.base; basis; basic　2.apologise; apology         3.ignore; ignorant; ignorance　4.judge; judgement</a:t>
            </a:r>
            <a:endParaRPr lang="en-US" altLang="zh-CN" sz="4000">
              <a:latin typeface="Times New Roman" panose="02020603050405020304" charset="0"/>
              <a:cs typeface="Times New Roman" panose="02020603050405020304" charset="0"/>
            </a:endParaRPr>
          </a:p>
          <a:p>
            <a:r>
              <a:rPr lang="en-US" altLang="zh-CN" sz="4000">
                <a:latin typeface="Times New Roman" panose="02020603050405020304" charset="0"/>
                <a:cs typeface="Times New Roman" panose="02020603050405020304" charset="0"/>
              </a:rPr>
              <a:t>5.scene; scenery　6.narrator; narration　7.serve; service; servant　8.sail; sailor　9.mining; mine</a:t>
            </a:r>
            <a:endParaRPr lang="en-US" altLang="zh-CN" sz="4000">
              <a:latin typeface="Times New Roman" panose="02020603050405020304" charset="0"/>
              <a:cs typeface="Times New Roman" panose="02020603050405020304" charset="0"/>
            </a:endParaRPr>
          </a:p>
          <a:p>
            <a:r>
              <a:rPr lang="en-US" altLang="zh-CN" sz="4000">
                <a:latin typeface="Times New Roman" panose="02020603050405020304" charset="0"/>
                <a:cs typeface="Times New Roman" panose="02020603050405020304" charset="0"/>
              </a:rPr>
              <a:t>10.patience; patient　11.indicate; indication　12.oblige; obligation　13.intend; intention</a:t>
            </a:r>
            <a:endParaRPr lang="en-US" altLang="zh-CN" sz="4000">
              <a:latin typeface="Times New Roman" panose="02020603050405020304" charset="0"/>
              <a:cs typeface="Times New Roman" panose="02020603050405020304" charset="0"/>
            </a:endParaRPr>
          </a:p>
          <a:p>
            <a:r>
              <a:rPr lang="en-US" altLang="zh-CN" sz="4000">
                <a:latin typeface="Times New Roman" panose="02020603050405020304" charset="0"/>
                <a:cs typeface="Times New Roman" panose="02020603050405020304" charset="0"/>
              </a:rPr>
              <a:t>14.music; musical; musician　15.pursue　16.hesitate; hesitation　17.eventual; eventually　18.manner; manners　19.stair; downstairs　20.option; optional　21.broad; broaden; broadly　</a:t>
            </a:r>
            <a:endParaRPr lang="en-US" altLang="zh-CN" sz="4000">
              <a:latin typeface="Times New Roman" panose="02020603050405020304" charset="0"/>
              <a:cs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01625" y="118745"/>
            <a:ext cx="11588115" cy="5631180"/>
          </a:xfrm>
          <a:prstGeom prst="rect">
            <a:avLst/>
          </a:prstGeom>
          <a:noFill/>
        </p:spPr>
        <p:txBody>
          <a:bodyPr wrap="square" rtlCol="0">
            <a:spAutoFit/>
          </a:bodyPr>
          <a:p>
            <a:r>
              <a:rPr lang="en-US" altLang="zh-CN" sz="4000">
                <a:latin typeface="Times New Roman" panose="02020603050405020304" charset="0"/>
                <a:cs typeface="Times New Roman" panose="02020603050405020304" charset="0"/>
              </a:rPr>
              <a:t>22.normal; normally; abnormal         23.willing; unwilling; willingly　24.permit; permission           25.say; saying　26.external; externally        27.on the basis of　28.take out a loan　29.in return          30.make a bet　31.as a matter of fact　32.by accident　33.to be honest　34.ought to do        35.in case　36.to…extent　37.on duty　38.in a…manner       39.in that case　40.be willing to do sth　41.get paid　42.end up doing sth</a:t>
            </a:r>
            <a:endParaRPr lang="en-US" altLang="zh-CN" sz="4000">
              <a:latin typeface="Times New Roman" panose="02020603050405020304" charset="0"/>
              <a:cs typeface="Times New Roman" panose="0202060305040502030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34010" y="115570"/>
            <a:ext cx="11588115" cy="6862445"/>
          </a:xfrm>
          <a:prstGeom prst="rect">
            <a:avLst/>
          </a:prstGeom>
          <a:noFill/>
        </p:spPr>
        <p:txBody>
          <a:bodyPr wrap="square" rtlCol="0">
            <a:spAutoFit/>
          </a:bodyPr>
          <a:p>
            <a:r>
              <a:rPr lang="en-US" altLang="zh-CN" sz="4000">
                <a:latin typeface="Times New Roman" panose="02020603050405020304" charset="0"/>
                <a:cs typeface="Times New Roman" panose="02020603050405020304" charset="0"/>
              </a:rPr>
              <a:t>1．is    2．themselves    3．which    4．to put    5．Without    6．unexpectedly    7．amazement    8．items    9． asked    10．A</a:t>
            </a:r>
            <a:endParaRPr lang="en-US" altLang="zh-CN" sz="4000">
              <a:latin typeface="Times New Roman" panose="02020603050405020304" charset="0"/>
              <a:cs typeface="Times New Roman" panose="02020603050405020304" charset="0"/>
            </a:endParaRPr>
          </a:p>
          <a:p>
            <a:endParaRPr lang="en-US" altLang="zh-CN" sz="4000">
              <a:latin typeface="Times New Roman" panose="02020603050405020304" charset="0"/>
              <a:cs typeface="Times New Roman" panose="02020603050405020304" charset="0"/>
            </a:endParaRPr>
          </a:p>
          <a:p>
            <a:r>
              <a:rPr lang="en-US" altLang="zh-CN" sz="4000">
                <a:latin typeface="Times New Roman" panose="02020603050405020304" charset="0"/>
                <a:cs typeface="Times New Roman" panose="02020603050405020304" charset="0"/>
              </a:rPr>
              <a:t>1．replacement    2．it    3．makes    4．influenced    5．convenient    6．with    7．addition    8．actually    9．suggestions    10．Which</a:t>
            </a:r>
            <a:endParaRPr lang="en-US" altLang="zh-CN" sz="4000">
              <a:latin typeface="Times New Roman" panose="02020603050405020304" charset="0"/>
              <a:cs typeface="Times New Roman" panose="02020603050405020304" charset="0"/>
            </a:endParaRPr>
          </a:p>
          <a:p>
            <a:endParaRPr lang="en-US" altLang="zh-CN" sz="4000">
              <a:latin typeface="Times New Roman" panose="02020603050405020304" charset="0"/>
              <a:cs typeface="Times New Roman" panose="02020603050405020304" charset="0"/>
            </a:endParaRPr>
          </a:p>
          <a:p>
            <a:r>
              <a:rPr lang="en-US" altLang="zh-CN" sz="4000">
                <a:latin typeface="Times New Roman" panose="02020603050405020304" charset="0"/>
                <a:cs typeface="Times New Roman" panose="02020603050405020304" charset="0"/>
              </a:rPr>
              <a:t>1．patients    2．is applied    3．hottest    4．for    5．has observed    6．seasonal    7．growing    8．its    9．conducted    10．to try</a:t>
            </a:r>
            <a:endParaRPr lang="en-US" altLang="zh-CN" sz="4000">
              <a:latin typeface="Times New Roman" panose="02020603050405020304" charset="0"/>
              <a:cs typeface="Times New Roman" panose="020206030504050203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34010" y="231775"/>
            <a:ext cx="11588115" cy="2553335"/>
          </a:xfrm>
          <a:prstGeom prst="rect">
            <a:avLst/>
          </a:prstGeom>
          <a:noFill/>
        </p:spPr>
        <p:txBody>
          <a:bodyPr wrap="square" rtlCol="0">
            <a:spAutoFit/>
          </a:bodyPr>
          <a:p>
            <a:r>
              <a:rPr lang="en-US" altLang="zh-CN" sz="4000">
                <a:latin typeface="Times New Roman" panose="02020603050405020304" charset="0"/>
                <a:cs typeface="Times New Roman" panose="02020603050405020304" charset="0"/>
              </a:rPr>
              <a:t>1．noticed    2．broke    3．of    4．gently    5．herself    6．which    7．the    8．has provided    9．visiting    10．wisdom</a:t>
            </a:r>
            <a:endParaRPr lang="en-US" altLang="zh-CN" sz="4000">
              <a:latin typeface="Times New Roman" panose="02020603050405020304" charset="0"/>
              <a:cs typeface="Times New Roman" panose="02020603050405020304" charset="0"/>
            </a:endParaRPr>
          </a:p>
          <a:p>
            <a:endParaRPr lang="en-US" altLang="zh-CN" sz="4000">
              <a:latin typeface="Times New Roman" panose="02020603050405020304" charset="0"/>
              <a:cs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62865" y="158115"/>
            <a:ext cx="11956415" cy="6541135"/>
          </a:xfrm>
          <a:prstGeom prst="rect">
            <a:avLst/>
          </a:prstGeom>
          <a:noFill/>
        </p:spPr>
        <p:txBody>
          <a:bodyPr wrap="square" rtlCol="0">
            <a:noAutofit/>
          </a:bodyPr>
          <a:p>
            <a:pPr indent="0" fontAlgn="auto">
              <a:lnSpc>
                <a:spcPts val="4820"/>
              </a:lnSpc>
            </a:pPr>
            <a:r>
              <a:rPr lang="en-US" altLang="zh-CN" sz="4000">
                <a:latin typeface="Times New Roman" panose="02020603050405020304" charset="0"/>
                <a:cs typeface="Times New Roman" panose="02020603050405020304" charset="0"/>
              </a:rPr>
              <a:t>1.congratulate; congratulation　2.origin; original　3.religion; religious　4.charm; charming　5.joy; joyful　6.gratitude; grateful      7.agriculture; agricultural　8.decorate; decoration    9.significant; significance　10.typical; typically     11.commercial; commercialise; commercialisation    12.medium; media　13.reflect; reflection　14.believe; belief        15.faith; faithful　16.occasion; occasional; occasionally        17.merry; merrily　18.pleased; pleasing; pleasure　   19.frank; frankly 20.inner; outer　 21.region; regional</a:t>
            </a:r>
            <a:r>
              <a:rPr lang="en-US" altLang="zh-CN" sz="3600">
                <a:latin typeface="Times New Roman" panose="02020603050405020304" charset="0"/>
                <a:cs typeface="Times New Roman" panose="02020603050405020304" charset="0"/>
              </a:rPr>
              <a:t>　 　　</a:t>
            </a:r>
            <a:endParaRPr lang="en-US" altLang="zh-CN" sz="3600">
              <a:latin typeface="Times New Roman" panose="02020603050405020304" charset="0"/>
              <a:cs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34010" y="231775"/>
            <a:ext cx="11724005" cy="6247130"/>
          </a:xfrm>
          <a:prstGeom prst="rect">
            <a:avLst/>
          </a:prstGeom>
          <a:noFill/>
        </p:spPr>
        <p:txBody>
          <a:bodyPr wrap="square" rtlCol="0">
            <a:spAutoFit/>
          </a:bodyPr>
          <a:p>
            <a:r>
              <a:rPr lang="en-US" altLang="zh-CN" sz="4000">
                <a:latin typeface="Times New Roman" panose="02020603050405020304" charset="0"/>
                <a:cs typeface="Times New Roman" panose="02020603050405020304" charset="0"/>
                <a:sym typeface="+mn-ea"/>
              </a:rPr>
              <a:t>22.represent; representative　23.wrestle; wrestler; wrestling    </a:t>
            </a:r>
            <a:r>
              <a:rPr lang="en-US" altLang="zh-CN" sz="4000">
                <a:latin typeface="Times New Roman" panose="02020603050405020304" charset="0"/>
                <a:cs typeface="Times New Roman" panose="02020603050405020304" charset="0"/>
                <a:sym typeface="+mn-ea"/>
              </a:rPr>
              <a:t>24.grace; graceful　   25.absolute; absolutely　   26.brief; briefly　   27.respect; respectful    </a:t>
            </a:r>
            <a:endParaRPr lang="en-US" altLang="zh-CN" sz="4000">
              <a:latin typeface="Times New Roman" panose="02020603050405020304" charset="0"/>
              <a:cs typeface="Times New Roman" panose="02020603050405020304" charset="0"/>
            </a:endParaRPr>
          </a:p>
          <a:p>
            <a:r>
              <a:rPr lang="en-US" altLang="zh-CN" sz="4000">
                <a:latin typeface="Times New Roman" panose="02020603050405020304" charset="0"/>
                <a:cs typeface="Times New Roman" panose="02020603050405020304" charset="0"/>
              </a:rPr>
              <a:t>28.horror; horrible; horribly      29.dress (sb) up　    30.after all　    31.range from…to…</a:t>
            </a:r>
            <a:endParaRPr lang="en-US" altLang="zh-CN" sz="4000">
              <a:latin typeface="Times New Roman" panose="02020603050405020304" charset="0"/>
              <a:cs typeface="Times New Roman" panose="02020603050405020304" charset="0"/>
            </a:endParaRPr>
          </a:p>
          <a:p>
            <a:r>
              <a:rPr lang="en-US" altLang="zh-CN" sz="4000">
                <a:latin typeface="Times New Roman" panose="02020603050405020304" charset="0"/>
                <a:cs typeface="Times New Roman" panose="02020603050405020304" charset="0"/>
              </a:rPr>
              <a:t>32.fade away　33.in spite of　34.take advantage of　35.have sth in common         36.to be frank　37.go off　38.except for　39.set off          40.take one’s eyes off　41.frighten away　42.fall on　43.from near and far　44.in detail　45.show respect to</a:t>
            </a:r>
            <a:endParaRPr lang="en-US" altLang="zh-CN" sz="4000">
              <a:latin typeface="Times New Roman" panose="02020603050405020304" charset="0"/>
              <a:cs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01625" y="118745"/>
            <a:ext cx="11588115" cy="6247130"/>
          </a:xfrm>
          <a:prstGeom prst="rect">
            <a:avLst/>
          </a:prstGeom>
          <a:noFill/>
        </p:spPr>
        <p:txBody>
          <a:bodyPr wrap="square" rtlCol="0">
            <a:spAutoFit/>
          </a:bodyPr>
          <a:p>
            <a:r>
              <a:rPr lang="en-US" altLang="zh-CN" sz="4000">
                <a:latin typeface="Times New Roman" panose="02020603050405020304" charset="0"/>
                <a:cs typeface="Times New Roman" panose="02020603050405020304" charset="0"/>
              </a:rPr>
              <a:t>1.illustrate; illustration　2.trust; entrust　3.marry; marriage　4.major; majority　5.complain; complaint　6.respond; response　7.scholar; scholarship　8.reject; rejection　9.appoint; appointment　10.elect; election　11.tend; tendency       12.retire; retirement        13.save; saving　14.passive; active　15.scare; scared          16.sharp; sharpen　17.insure; insurance　18.energy; energetic　19.replace; replacement　20.accident; accidental        21.operate; operation　22.import; export　23.assist; assistance; assistant　</a:t>
            </a:r>
            <a:endParaRPr lang="en-US" altLang="zh-CN" sz="4000">
              <a:latin typeface="Times New Roman" panose="02020603050405020304" charset="0"/>
              <a:cs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01625" y="234950"/>
            <a:ext cx="11588115" cy="6247130"/>
          </a:xfrm>
          <a:prstGeom prst="rect">
            <a:avLst/>
          </a:prstGeom>
          <a:noFill/>
        </p:spPr>
        <p:txBody>
          <a:bodyPr wrap="square" rtlCol="0">
            <a:spAutoFit/>
          </a:bodyPr>
          <a:p>
            <a:r>
              <a:rPr lang="en-US" altLang="zh-CN" sz="4000">
                <a:latin typeface="Times New Roman" panose="02020603050405020304" charset="0"/>
                <a:cs typeface="Times New Roman" panose="02020603050405020304" charset="0"/>
                <a:sym typeface="+mn-ea"/>
              </a:rPr>
              <a:t>24.memory; memorize; memorable        25.waitress; waiter　26.harm; harmful　27.tense; tension        28.flexible; flexibility          29.carry sb through sth　30.tend to do sth　</a:t>
            </a:r>
            <a:r>
              <a:rPr lang="en-US" altLang="zh-CN" sz="4000">
                <a:latin typeface="Times New Roman" panose="02020603050405020304" charset="0"/>
                <a:cs typeface="Times New Roman" panose="02020603050405020304" charset="0"/>
              </a:rPr>
              <a:t>31.moral dilemma　32.tuition fees　33.resident physician　34.first aid　35.follow the path of　36.would rather do sth　37.hold an important position　38.play a key role         39.pass away　40.in memory of　41.trip over　42.in tears     43.in despair　44.a great deal (of)　45.crash into　46.with all one’s might</a:t>
            </a:r>
            <a:endParaRPr lang="en-US" altLang="zh-CN" sz="4000">
              <a:latin typeface="Times New Roman" panose="02020603050405020304" charset="0"/>
              <a:cs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01625" y="487045"/>
            <a:ext cx="11588115" cy="5631180"/>
          </a:xfrm>
          <a:prstGeom prst="rect">
            <a:avLst/>
          </a:prstGeom>
          <a:noFill/>
        </p:spPr>
        <p:txBody>
          <a:bodyPr wrap="square" rtlCol="0">
            <a:spAutoFit/>
          </a:bodyPr>
          <a:p>
            <a:r>
              <a:rPr lang="en-US" altLang="zh-CN" sz="4000">
                <a:latin typeface="Times New Roman" panose="02020603050405020304" charset="0"/>
                <a:cs typeface="Times New Roman" panose="02020603050405020304" charset="0"/>
              </a:rPr>
              <a:t>1.diverse; diversity　2.fortune; fortunate; fortunately; unfortunately　3.admit; admission　4.definite; definitely　5.history; historian; historical      6.immigrant　7.select; selection　8.minority; minor</a:t>
            </a:r>
            <a:endParaRPr lang="en-US" altLang="zh-CN" sz="4000">
              <a:latin typeface="Times New Roman" panose="02020603050405020304" charset="0"/>
              <a:cs typeface="Times New Roman" panose="02020603050405020304" charset="0"/>
            </a:endParaRPr>
          </a:p>
          <a:p>
            <a:r>
              <a:rPr lang="en-US" altLang="zh-CN" sz="4000">
                <a:latin typeface="Times New Roman" panose="02020603050405020304" charset="0"/>
                <a:cs typeface="Times New Roman" panose="02020603050405020304" charset="0"/>
              </a:rPr>
              <a:t>9.finance; financial　10.poem; poet; poetry　11.poison; poisonous　12.fold; unfold　13.collect; collection　14.percent; percentage       15.mild; mildly　16.settle; settlement　17.construct; construction　18.suit; suitable</a:t>
            </a:r>
            <a:r>
              <a:rPr lang="en-US" altLang="zh-CN" sz="3600">
                <a:latin typeface="Times New Roman" panose="02020603050405020304" charset="0"/>
                <a:cs typeface="Times New Roman" panose="02020603050405020304" charset="0"/>
              </a:rPr>
              <a:t>　</a:t>
            </a:r>
            <a:endParaRPr lang="en-US" altLang="zh-CN" sz="3600">
              <a:latin typeface="Times New Roman" panose="02020603050405020304" charset="0"/>
              <a:cs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757555" y="497205"/>
            <a:ext cx="10454640" cy="5507990"/>
          </a:xfrm>
          <a:prstGeom prst="rect">
            <a:avLst/>
          </a:prstGeom>
          <a:noFill/>
        </p:spPr>
        <p:txBody>
          <a:bodyPr wrap="square" rtlCol="0">
            <a:spAutoFit/>
          </a:bodyPr>
          <a:p>
            <a:r>
              <a:rPr lang="en-US" altLang="zh-CN" sz="4400">
                <a:latin typeface="Times New Roman" panose="02020603050405020304" charset="0"/>
                <a:cs typeface="Times New Roman" panose="02020603050405020304" charset="0"/>
              </a:rPr>
              <a:t>19.contain; container       20.head to　21.seek one’s fortune　22.earn a living    23.series of　24.apart from　25.join…to…　26.can’t wait (to do sth)　27.be home to        28.bring about　29.to name but a few　30.(at) first hand　31.turn into　32.in real life　33.be located in　34.suit one’s taste　35.a range of</a:t>
            </a:r>
            <a:endParaRPr lang="en-US" altLang="zh-CN" sz="4400">
              <a:latin typeface="Times New Roman" panose="02020603050405020304" charset="0"/>
              <a:cs typeface="Times New Roman" panose="02020603050405020304" charset="0"/>
            </a:endParaRPr>
          </a:p>
        </p:txBody>
      </p:sp>
    </p:spTree>
  </p:cSld>
  <p:clrMapOvr>
    <a:masterClrMapping/>
  </p:clrMapOvr>
</p:sld>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5411</Words>
  <Application>WPS 演示</Application>
  <PresentationFormat>宽屏</PresentationFormat>
  <Paragraphs>44</Paragraphs>
  <Slides>13</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13</vt:i4>
      </vt:variant>
    </vt:vector>
  </HeadingPairs>
  <TitlesOfParts>
    <vt:vector size="21" baseType="lpstr">
      <vt:lpstr>Arial</vt:lpstr>
      <vt:lpstr>宋体</vt:lpstr>
      <vt:lpstr>Wingdings</vt:lpstr>
      <vt:lpstr>Times New Roman</vt:lpstr>
      <vt:lpstr>微软雅黑</vt:lpstr>
      <vt:lpstr>Arial Unicode MS</vt:lpstr>
      <vt:lpstr>Calibri</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心雨</cp:lastModifiedBy>
  <cp:revision>13</cp:revision>
  <dcterms:created xsi:type="dcterms:W3CDTF">2023-08-09T12:44:00Z</dcterms:created>
  <dcterms:modified xsi:type="dcterms:W3CDTF">2026-06-23T08:42:42Z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EFC061FB0A4C4D8BAE193CF7B8DD6C5D_12</vt:lpwstr>
  </property>
</Properties>
</file>