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1" r:id="rId5"/>
    <p:sldId id="260" r:id="rId6"/>
    <p:sldId id="258" r:id="rId7"/>
    <p:sldId id="259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0185" y="128270"/>
            <a:ext cx="7319010" cy="847725"/>
          </a:xfrm>
        </p:spPr>
        <p:txBody>
          <a:bodyPr>
            <a:normAutofit fontScale="90000"/>
          </a:bodyPr>
          <a:p>
            <a:r>
              <a:rPr lang="zh-CN" altLang="en-US" sz="5335"/>
              <a:t>阅读理解中专业术语学习</a:t>
            </a:r>
            <a:endParaRPr lang="zh-CN" altLang="en-US" sz="5335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185" y="975995"/>
            <a:ext cx="11652885" cy="3293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15" y="4201795"/>
            <a:ext cx="11501755" cy="24041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5455" y="276225"/>
            <a:ext cx="11539220" cy="6389370"/>
          </a:xfrm>
        </p:spPr>
        <p:txBody>
          <a:bodyPr>
            <a:normAutofit fontScale="55000"/>
          </a:bodyPr>
          <a:p>
            <a:r>
              <a:rPr lang="zh-CN" altLang="en-US"/>
              <a:t>《两位感恩节绅士》（</a:t>
            </a:r>
            <a:r>
              <a:rPr lang="en-US" altLang="zh-CN"/>
              <a:t>Two Thanksgiving Day Gentlemen）</a:t>
            </a:r>
            <a:r>
              <a:rPr lang="zh-CN" altLang="en-US"/>
              <a:t>故事简介</a:t>
            </a:r>
            <a:endParaRPr lang="en-US" altLang="zh-CN"/>
          </a:p>
          <a:p>
            <a:r>
              <a:rPr lang="zh-CN" altLang="en-US"/>
              <a:t>作者：欧·亨利（</a:t>
            </a:r>
            <a:r>
              <a:rPr lang="en-US" altLang="zh-CN"/>
              <a:t>O. Henry） </a:t>
            </a:r>
            <a:endParaRPr lang="en-US" altLang="zh-CN"/>
          </a:p>
          <a:p>
            <a:r>
              <a:rPr lang="zh-CN" altLang="en-US"/>
              <a:t>核心人物</a:t>
            </a:r>
            <a:endParaRPr lang="en-US" altLang="zh-CN"/>
          </a:p>
          <a:p>
            <a:r>
              <a:rPr lang="zh-CN" altLang="en-US"/>
              <a:t>1. 老斯塔夫·皮特：落魄饥饿的流浪汉，身形瘦弱，每年感恩节都会固定到街边富人施舍点大吃一顿，常年吃不饱，极度渴望一顿丰盛大餐。</a:t>
            </a:r>
            <a:endParaRPr lang="en-US" altLang="zh-CN"/>
          </a:p>
          <a:p>
            <a:r>
              <a:rPr lang="zh-CN" altLang="en-US"/>
              <a:t>2 老绅士：一位家境普通、心地善良的白发老者，衣着陈旧却体面，每年感恩节专门来找流浪汉，请他饱餐一顿，以此完成自己坚持多年的“感恩节善举”。</a:t>
            </a:r>
            <a:endParaRPr lang="en-US" altLang="zh-CN"/>
          </a:p>
          <a:p>
            <a:r>
              <a:rPr lang="zh-CN" altLang="en-US"/>
              <a:t>故事剧情</a:t>
            </a:r>
            <a:endParaRPr lang="en-US" altLang="zh-CN"/>
          </a:p>
          <a:p>
            <a:r>
              <a:rPr lang="zh-CN" altLang="en-US"/>
              <a:t>每年感恩节，老绅士都会在街上找到饥肠辘辘的皮特，带他去餐馆享用全套火鸡大餐。这是两人坚守多年的约定，绅士把施舍穷人当作自己感恩节唯一的仪式。</a:t>
            </a:r>
            <a:endParaRPr lang="en-US" altLang="zh-CN"/>
          </a:p>
          <a:p>
            <a:r>
              <a:rPr lang="zh-CN" altLang="en-US"/>
              <a:t>今年感恩节，皮特提前在路上遇见好心路人，已经被请吃了满满一大桌食物，肚子撑得快要无法走动。可他不愿打破老绅士多年的心愿，不忍心让老人落空。于是他硬撑着答应老人，跟着再进餐厅，强行吃下第二顿丰盛晚餐。</a:t>
            </a:r>
            <a:endParaRPr lang="en-US" altLang="zh-CN"/>
          </a:p>
          <a:p>
            <a:r>
              <a:rPr lang="zh-CN" altLang="en-US"/>
              <a:t>饭后两人道别分开，各自回家。</a:t>
            </a:r>
            <a:endParaRPr lang="zh-CN" altLang="en-US"/>
          </a:p>
          <a:p>
            <a:r>
              <a:rPr lang="zh-CN" altLang="en-US"/>
              <a:t>反转结局：</a:t>
            </a:r>
            <a:endParaRPr lang="zh-CN" altLang="en-US"/>
          </a:p>
          <a:p>
            <a:r>
              <a:rPr lang="zh-CN" altLang="en-US"/>
              <a:t>皮特撑得肠胃剧痛，晕倒在街上被送医；而那位看似富裕、常年请客的老绅士，本身一贫如洗，为了每年请流浪汉吃饭，整整饿了一整年，当天回家后直接饿晕倒地，和皮特被送到同一家医院。</a:t>
            </a:r>
            <a:endParaRPr lang="en-US" altLang="zh-CN"/>
          </a:p>
          <a:p>
            <a:r>
              <a:rPr lang="zh-CN" altLang="en-US"/>
              <a:t>主旨</a:t>
            </a:r>
            <a:endParaRPr lang="en-US" altLang="zh-CN"/>
          </a:p>
          <a:p>
            <a:r>
              <a:rPr lang="zh-CN" altLang="en-US"/>
              <a:t>1. 温情讽刺：两个人都在用自己的方式守护对方的体面与节日仪式，流浪汉牺牲肠胃成全老人的善意，老人倾尽所有坚守施舍的信仰。</a:t>
            </a:r>
            <a:endParaRPr lang="en-US" altLang="zh-CN"/>
          </a:p>
          <a:p>
            <a:r>
              <a:rPr lang="zh-CN" altLang="en-US"/>
              <a:t>2. 揭露底层辛酸：富裕的感恩节盛宴只是表象，底层穷人为了一份温柔的体面，各自承受饥饿与痛苦；</a:t>
            </a:r>
            <a:endParaRPr lang="en-US" altLang="zh-CN"/>
          </a:p>
          <a:p>
            <a:r>
              <a:rPr lang="zh-CN" altLang="en-US"/>
              <a:t>3. 人性美好：即便身处贫穷，二人依旧保有温柔、真诚、顾及他人心意的绅士品格，这也是标题“两位绅士”的真正含义。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-635" y="191135"/>
            <a:ext cx="12192000" cy="7242810"/>
          </a:xfrm>
          <a:prstGeom prst="rect">
            <a:avLst/>
          </a:prstGeom>
        </p:spPr>
        <p:txBody>
          <a:bodyPr>
            <a:noAutofit/>
          </a:bodyPr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Paragraph 1</a:t>
            </a:r>
            <a:r>
              <a:rPr lang="zh-CN" altLang="en-US" sz="3200" b="0">
                <a:solidFill>
                  <a:srgbClr val="000000"/>
                </a:solidFill>
              </a:rPr>
              <a:t>（</a:t>
            </a:r>
            <a:r>
              <a:rPr lang="en-US" altLang="zh-CN" sz="3200" b="0">
                <a:solidFill>
                  <a:srgbClr val="000000"/>
                </a:solidFill>
              </a:rPr>
              <a:t>5 </a:t>
            </a:r>
            <a:r>
              <a:rPr lang="zh-CN" altLang="en-US" sz="3200" b="0">
                <a:solidFill>
                  <a:srgbClr val="000000"/>
                </a:solidFill>
              </a:rPr>
              <a:t>句，铺垫转折）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1</a:t>
            </a:r>
            <a:r>
              <a:rPr lang="zh-CN" altLang="en-US" sz="3200" b="0">
                <a:solidFill>
                  <a:srgbClr val="000000"/>
                </a:solidFill>
              </a:rPr>
              <a:t>：</a:t>
            </a:r>
            <a:r>
              <a:rPr lang="en-US" altLang="zh-CN" sz="3200" b="0">
                <a:solidFill>
                  <a:srgbClr val="000000"/>
                </a:solidFill>
              </a:rPr>
              <a:t>Anne </a:t>
            </a:r>
            <a:r>
              <a:rPr lang="zh-CN" altLang="en-US" sz="3200" b="0">
                <a:solidFill>
                  <a:srgbClr val="000000"/>
                </a:solidFill>
              </a:rPr>
              <a:t>独处卧室，目光离不开梳妆台上的白盒子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2</a:t>
            </a:r>
            <a:r>
              <a:rPr lang="zh-CN" altLang="en-US" sz="3200" b="0">
                <a:solidFill>
                  <a:srgbClr val="000000"/>
                </a:solidFill>
              </a:rPr>
              <a:t>：盒子仿佛在召唤她，强烈好奇心驱使她上前打开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盒子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3</a:t>
            </a:r>
            <a:r>
              <a:rPr lang="zh-CN" altLang="en-US" sz="3200" b="0">
                <a:solidFill>
                  <a:srgbClr val="000000"/>
                </a:solidFill>
              </a:rPr>
              <a:t>：看见金色字母瞬间，她震惊地睁大双眼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4</a:t>
            </a:r>
            <a:r>
              <a:rPr lang="zh-CN" altLang="en-US" sz="3200" b="0">
                <a:solidFill>
                  <a:srgbClr val="000000"/>
                </a:solidFill>
              </a:rPr>
              <a:t>：胸针上是四个漂亮字母 </a:t>
            </a:r>
            <a:r>
              <a:rPr lang="en-US" altLang="zh-CN" sz="3200" b="0">
                <a:solidFill>
                  <a:srgbClr val="000000"/>
                </a:solidFill>
              </a:rPr>
              <a:t>—— </a:t>
            </a:r>
            <a:r>
              <a:rPr lang="zh-CN" altLang="en-US" sz="3200" b="0">
                <a:solidFill>
                  <a:srgbClr val="000000"/>
                </a:solidFill>
              </a:rPr>
              <a:t>她的名字 </a:t>
            </a:r>
            <a:r>
              <a:rPr lang="en-US" altLang="zh-CN" sz="3200" b="0">
                <a:solidFill>
                  <a:srgbClr val="000000"/>
                </a:solidFill>
              </a:rPr>
              <a:t>ANNE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5</a:t>
            </a:r>
            <a:r>
              <a:rPr lang="zh-CN" altLang="en-US" sz="3200" b="0">
                <a:solidFill>
                  <a:srgbClr val="000000"/>
                </a:solidFill>
              </a:rPr>
              <a:t>：胸针握在手心，莫名变得沉重（伏笔：内心愧疚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感滋生）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Paragraph 2</a:t>
            </a:r>
            <a:r>
              <a:rPr lang="zh-CN" altLang="en-US" sz="3200" b="0">
                <a:solidFill>
                  <a:srgbClr val="000000"/>
                </a:solidFill>
              </a:rPr>
              <a:t>（</a:t>
            </a:r>
            <a:r>
              <a:rPr lang="en-US" altLang="zh-CN" sz="3200" b="0">
                <a:solidFill>
                  <a:srgbClr val="000000"/>
                </a:solidFill>
              </a:rPr>
              <a:t>5 </a:t>
            </a:r>
            <a:r>
              <a:rPr lang="zh-CN" altLang="en-US" sz="3200" b="0">
                <a:solidFill>
                  <a:srgbClr val="000000"/>
                </a:solidFill>
              </a:rPr>
              <a:t>句，高潮 </a:t>
            </a:r>
            <a:r>
              <a:rPr lang="en-US" altLang="zh-CN" sz="3200" b="0">
                <a:solidFill>
                  <a:srgbClr val="000000"/>
                </a:solidFill>
              </a:rPr>
              <a:t>+ </a:t>
            </a:r>
            <a:r>
              <a:rPr lang="zh-CN" altLang="en-US" sz="3200" b="0">
                <a:solidFill>
                  <a:srgbClr val="000000"/>
                </a:solidFill>
              </a:rPr>
              <a:t>和解升华）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1</a:t>
            </a:r>
            <a:r>
              <a:rPr lang="zh-CN" altLang="en-US" sz="3200" b="0">
                <a:solidFill>
                  <a:srgbClr val="000000"/>
                </a:solidFill>
              </a:rPr>
              <a:t>：羞愧感席卷 </a:t>
            </a:r>
            <a:r>
              <a:rPr lang="en-US" altLang="zh-CN" sz="3200" b="0">
                <a:solidFill>
                  <a:srgbClr val="000000"/>
                </a:solidFill>
              </a:rPr>
              <a:t>Anne</a:t>
            </a:r>
            <a:r>
              <a:rPr lang="zh-CN" altLang="en-US" sz="3200" b="0">
                <a:solidFill>
                  <a:srgbClr val="000000"/>
                </a:solidFill>
              </a:rPr>
              <a:t>，泪水模糊视线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2</a:t>
            </a:r>
            <a:r>
              <a:rPr lang="zh-CN" altLang="en-US" sz="3200" b="0">
                <a:solidFill>
                  <a:srgbClr val="000000"/>
                </a:solidFill>
              </a:rPr>
              <a:t>：金色字母提醒她姐姐深藏的爱意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3</a:t>
            </a:r>
            <a:r>
              <a:rPr lang="zh-CN" altLang="en-US" sz="3200" b="0">
                <a:solidFill>
                  <a:srgbClr val="000000"/>
                </a:solidFill>
              </a:rPr>
              <a:t>：</a:t>
            </a:r>
            <a:r>
              <a:rPr lang="en-US" altLang="zh-CN" sz="3200" b="0">
                <a:solidFill>
                  <a:srgbClr val="000000"/>
                </a:solidFill>
              </a:rPr>
              <a:t>Mary </a:t>
            </a:r>
            <a:r>
              <a:rPr lang="zh-CN" altLang="en-US" sz="3200" b="0">
                <a:solidFill>
                  <a:srgbClr val="000000"/>
                </a:solidFill>
              </a:rPr>
              <a:t>恰好走进房间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4</a:t>
            </a:r>
            <a:r>
              <a:rPr lang="zh-CN" altLang="en-US" sz="3200" b="0">
                <a:solidFill>
                  <a:srgbClr val="000000"/>
                </a:solidFill>
              </a:rPr>
              <a:t>：</a:t>
            </a:r>
            <a:r>
              <a:rPr lang="en-US" altLang="zh-CN" sz="3200" b="0">
                <a:solidFill>
                  <a:srgbClr val="000000"/>
                </a:solidFill>
              </a:rPr>
              <a:t>Anne </a:t>
            </a:r>
            <a:r>
              <a:rPr lang="zh-CN" altLang="en-US" sz="3200" b="0">
                <a:solidFill>
                  <a:srgbClr val="000000"/>
                </a:solidFill>
              </a:rPr>
              <a:t>未开口道歉，姐姐已经拿起胸针别在她衣服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上，温柔说出礼物本就属于她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 algn="just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句 </a:t>
            </a:r>
            <a:r>
              <a:rPr lang="en-US" altLang="zh-CN" sz="3200" b="0">
                <a:solidFill>
                  <a:srgbClr val="000000"/>
                </a:solidFill>
              </a:rPr>
              <a:t>5</a:t>
            </a:r>
            <a:r>
              <a:rPr lang="zh-CN" altLang="en-US" sz="3200" b="0">
                <a:solidFill>
                  <a:srgbClr val="000000"/>
                </a:solidFill>
              </a:rPr>
              <a:t>：</a:t>
            </a:r>
            <a:r>
              <a:rPr lang="en-US" altLang="zh-CN" sz="3200" b="0">
                <a:solidFill>
                  <a:srgbClr val="000000"/>
                </a:solidFill>
              </a:rPr>
              <a:t>Anne </a:t>
            </a:r>
            <a:r>
              <a:rPr lang="zh-CN" altLang="en-US" sz="3200" b="0">
                <a:solidFill>
                  <a:srgbClr val="000000"/>
                </a:solidFill>
              </a:rPr>
              <a:t>情绪崩溃，紧紧拥抱姐姐，矛盾化解，亲情升温</a:t>
            </a:r>
            <a:endParaRPr lang="zh-CN" altLang="en-US" sz="32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619125" y="247015"/>
            <a:ext cx="9775825" cy="655066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>
                <a:solidFill>
                  <a:srgbClr val="000000"/>
                </a:solidFill>
              </a:rPr>
              <a:t>二、原文 </a:t>
            </a:r>
            <a:r>
              <a:rPr lang="en-US" altLang="zh-CN" sz="1600" b="0">
                <a:solidFill>
                  <a:srgbClr val="000000"/>
                </a:solidFill>
              </a:rPr>
              <a:t>+ </a:t>
            </a:r>
            <a:r>
              <a:rPr lang="zh-CN" altLang="en-US" sz="1600" b="0">
                <a:solidFill>
                  <a:srgbClr val="000000"/>
                </a:solidFill>
              </a:rPr>
              <a:t>范文 高级表达 </a:t>
            </a:r>
            <a:r>
              <a:rPr lang="en-US" altLang="zh-CN" sz="1600" b="0">
                <a:solidFill>
                  <a:srgbClr val="000000"/>
                </a:solidFill>
              </a:rPr>
              <a:t>&amp; </a:t>
            </a:r>
            <a:r>
              <a:rPr lang="zh-CN" altLang="en-US" sz="1600" b="0">
                <a:solidFill>
                  <a:srgbClr val="000000"/>
                </a:solidFill>
              </a:rPr>
              <a:t>高级句式汇总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>
                <a:solidFill>
                  <a:srgbClr val="000000"/>
                </a:solidFill>
              </a:rPr>
              <a:t>（一）原文素材高级词句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>
                <a:solidFill>
                  <a:srgbClr val="000000"/>
                </a:solidFill>
              </a:rPr>
              <a:t>高级动词 </a:t>
            </a:r>
            <a:r>
              <a:rPr lang="en-US" altLang="zh-CN" sz="1600" b="0">
                <a:solidFill>
                  <a:srgbClr val="000000"/>
                </a:solidFill>
              </a:rPr>
              <a:t>/ </a:t>
            </a:r>
            <a:r>
              <a:rPr lang="zh-CN" altLang="en-US" sz="1600" b="0">
                <a:solidFill>
                  <a:srgbClr val="000000"/>
                </a:solidFill>
              </a:rPr>
              <a:t>短语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eyes brightening with excitement </a:t>
            </a:r>
            <a:r>
              <a:rPr lang="zh-CN" altLang="en-US" sz="1600" b="0">
                <a:solidFill>
                  <a:srgbClr val="000000"/>
                </a:solidFill>
              </a:rPr>
              <a:t>眼中闪烁兴奋光芒（独立主格）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lower lip trembling </a:t>
            </a:r>
            <a:r>
              <a:rPr lang="zh-CN" altLang="en-US" sz="1600" b="0">
                <a:solidFill>
                  <a:srgbClr val="000000"/>
                </a:solidFill>
              </a:rPr>
              <a:t>下唇颤抖（情绪细节描写）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died to see sth </a:t>
            </a:r>
            <a:r>
              <a:rPr lang="zh-CN" altLang="en-US" sz="1600" b="0">
                <a:solidFill>
                  <a:srgbClr val="000000"/>
                </a:solidFill>
              </a:rPr>
              <a:t>极度渴望某物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in a mean voice </a:t>
            </a:r>
            <a:r>
              <a:rPr lang="zh-CN" altLang="en-US" sz="1600" b="0">
                <a:solidFill>
                  <a:srgbClr val="000000"/>
                </a:solidFill>
              </a:rPr>
              <a:t>用刻薄的语气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proof-of-purchase seal </a:t>
            </a:r>
            <a:r>
              <a:rPr lang="zh-CN" altLang="en-US" sz="1600" b="0">
                <a:solidFill>
                  <a:srgbClr val="000000"/>
                </a:solidFill>
              </a:rPr>
              <a:t>购买凭证封条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spell out one’s name </a:t>
            </a:r>
            <a:r>
              <a:rPr lang="zh-CN" altLang="en-US" sz="1600" b="0">
                <a:solidFill>
                  <a:srgbClr val="000000"/>
                </a:solidFill>
              </a:rPr>
              <a:t>拼写出某人名字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rush out of the kitchen </a:t>
            </a:r>
            <a:r>
              <a:rPr lang="zh-CN" altLang="en-US" sz="1600" b="0">
                <a:solidFill>
                  <a:srgbClr val="000000"/>
                </a:solidFill>
              </a:rPr>
              <a:t>冲出厨房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>
                <a:solidFill>
                  <a:srgbClr val="000000"/>
                </a:solidFill>
              </a:rPr>
              <a:t>原文高级句式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1600" b="0">
                <a:solidFill>
                  <a:srgbClr val="000000"/>
                </a:solidFill>
              </a:rPr>
              <a:t>独立主格：</a:t>
            </a:r>
            <a:r>
              <a:rPr lang="en-US" altLang="zh-CN" sz="1600" b="0">
                <a:solidFill>
                  <a:srgbClr val="000000"/>
                </a:solidFill>
              </a:rPr>
              <a:t>Her lower lip trembling and her eyes filled with tears.</a:t>
            </a:r>
            <a:endParaRPr lang="en-US" altLang="zh-CN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zh-CN" altLang="en-US" sz="1600" b="0">
                <a:solidFill>
                  <a:srgbClr val="000000"/>
                </a:solidFill>
              </a:rPr>
              <a:t>分词作状语：</a:t>
            </a:r>
            <a:r>
              <a:rPr lang="en-US" altLang="zh-CN" sz="1600" b="0">
                <a:solidFill>
                  <a:srgbClr val="000000"/>
                </a:solidFill>
              </a:rPr>
              <a:t>Reading the cornflakes box, Mary spotted the prize.</a:t>
            </a:r>
            <a:endParaRPr lang="en-US" altLang="zh-CN" sz="16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>
                <a:solidFill>
                  <a:srgbClr val="000000"/>
                </a:solidFill>
              </a:rPr>
              <a:t>（二）续写范文高级表达（词汇 </a:t>
            </a:r>
            <a:r>
              <a:rPr lang="en-US" altLang="zh-CN" sz="1600" b="0">
                <a:solidFill>
                  <a:srgbClr val="000000"/>
                </a:solidFill>
              </a:rPr>
              <a:t>/ </a:t>
            </a:r>
            <a:r>
              <a:rPr lang="zh-CN" altLang="en-US" sz="1600" b="0">
                <a:solidFill>
                  <a:srgbClr val="000000"/>
                </a:solidFill>
              </a:rPr>
              <a:t>短语）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600" b="0">
                <a:solidFill>
                  <a:srgbClr val="000000"/>
                </a:solidFill>
              </a:rPr>
              <a:t>情绪描写词（读后续写高频）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couldn’t tear her eyes away from </a:t>
            </a:r>
            <a:r>
              <a:rPr lang="zh-CN" altLang="en-US" sz="1600" b="0">
                <a:solidFill>
                  <a:srgbClr val="000000"/>
                </a:solidFill>
              </a:rPr>
              <a:t>目光无法从</a:t>
            </a:r>
            <a:r>
              <a:rPr lang="en-US" altLang="zh-CN" sz="1600" b="0">
                <a:solidFill>
                  <a:srgbClr val="000000"/>
                </a:solidFill>
              </a:rPr>
              <a:t>…… </a:t>
            </a:r>
            <a:r>
              <a:rPr lang="zh-CN" altLang="en-US" sz="1600" b="0">
                <a:solidFill>
                  <a:srgbClr val="000000"/>
                </a:solidFill>
              </a:rPr>
              <a:t>移开（痴迷渴望）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out of extreme curiosity </a:t>
            </a:r>
            <a:r>
              <a:rPr lang="zh-CN" altLang="en-US" sz="1600" b="0">
                <a:solidFill>
                  <a:srgbClr val="000000"/>
                </a:solidFill>
              </a:rPr>
              <a:t>出于极致的好奇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eyes widened in surprise </a:t>
            </a:r>
            <a:r>
              <a:rPr lang="zh-CN" altLang="en-US" sz="1600" b="0">
                <a:solidFill>
                  <a:srgbClr val="000000"/>
                </a:solidFill>
              </a:rPr>
              <a:t>震惊地睁大双眼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a wave of shame washed over sb </a:t>
            </a:r>
            <a:r>
              <a:rPr lang="zh-CN" altLang="en-US" sz="1600" b="0">
                <a:solidFill>
                  <a:srgbClr val="000000"/>
                </a:solidFill>
              </a:rPr>
              <a:t>一阵羞愧涌上心头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tears welled up in one’s eyes </a:t>
            </a:r>
            <a:r>
              <a:rPr lang="zh-CN" altLang="en-US" sz="1600" b="0">
                <a:solidFill>
                  <a:srgbClr val="000000"/>
                </a:solidFill>
              </a:rPr>
              <a:t>泪水在眼眶打转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blur one’s vision </a:t>
            </a:r>
            <a:r>
              <a:rPr lang="zh-CN" altLang="en-US" sz="1600" b="0">
                <a:solidFill>
                  <a:srgbClr val="000000"/>
                </a:solidFill>
              </a:rPr>
              <a:t>模糊视线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overcome with emotion </a:t>
            </a:r>
            <a:r>
              <a:rPr lang="zh-CN" altLang="en-US" sz="1600" b="0">
                <a:solidFill>
                  <a:srgbClr val="000000"/>
                </a:solidFill>
              </a:rPr>
              <a:t>情绪难以自已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throw one’s arms around sb tightly </a:t>
            </a:r>
            <a:r>
              <a:rPr lang="zh-CN" altLang="en-US" sz="1600" b="0">
                <a:solidFill>
                  <a:srgbClr val="000000"/>
                </a:solidFill>
              </a:rPr>
              <a:t>紧紧抱住某人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whisper warmly </a:t>
            </a:r>
            <a:r>
              <a:rPr lang="zh-CN" altLang="en-US" sz="1600" b="0">
                <a:solidFill>
                  <a:srgbClr val="000000"/>
                </a:solidFill>
              </a:rPr>
              <a:t>温柔低声说道</a:t>
            </a:r>
            <a:endParaRPr lang="zh-CN" altLang="en-US" sz="16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1600" b="0">
                <a:solidFill>
                  <a:srgbClr val="000000"/>
                </a:solidFill>
              </a:rPr>
              <a:t>fasten sth onto one’s shirt </a:t>
            </a:r>
            <a:r>
              <a:rPr lang="zh-CN" altLang="en-US" sz="1600" b="0">
                <a:solidFill>
                  <a:srgbClr val="000000"/>
                </a:solidFill>
              </a:rPr>
              <a:t>把某物别在衬衫上</a:t>
            </a:r>
            <a:endParaRPr lang="zh-CN" altLang="en-US" sz="16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505460" y="271780"/>
            <a:ext cx="10511790" cy="6392545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0">
                <a:solidFill>
                  <a:srgbClr val="000000"/>
                </a:solidFill>
              </a:rPr>
              <a:t>环境 </a:t>
            </a:r>
            <a:r>
              <a:rPr lang="en-US" altLang="zh-CN" sz="2000" b="0">
                <a:solidFill>
                  <a:srgbClr val="000000"/>
                </a:solidFill>
              </a:rPr>
              <a:t>/ </a:t>
            </a:r>
            <a:r>
              <a:rPr lang="zh-CN" altLang="en-US" sz="2000" b="0">
                <a:solidFill>
                  <a:srgbClr val="000000"/>
                </a:solidFill>
              </a:rPr>
              <a:t>心理修辞短语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0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2000" b="0">
                <a:solidFill>
                  <a:srgbClr val="000000"/>
                </a:solidFill>
              </a:rPr>
              <a:t>seem to call to her </a:t>
            </a:r>
            <a:r>
              <a:rPr lang="zh-CN" altLang="en-US" sz="2000" b="0">
                <a:solidFill>
                  <a:srgbClr val="000000"/>
                </a:solidFill>
              </a:rPr>
              <a:t>仿佛在向她招手（拟人修辞）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2000" b="0">
                <a:solidFill>
                  <a:srgbClr val="000000"/>
                </a:solidFill>
              </a:rPr>
              <a:t>grow heavier in one’s palm </a:t>
            </a:r>
            <a:r>
              <a:rPr lang="zh-CN" altLang="en-US" sz="2000" b="0">
                <a:solidFill>
                  <a:srgbClr val="000000"/>
                </a:solidFill>
              </a:rPr>
              <a:t>在手心愈发沉重（心理外化写法）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AutoNum type="arabicPeriod"/>
            </a:pPr>
            <a:r>
              <a:rPr lang="en-US" altLang="zh-CN" sz="2000" b="0">
                <a:solidFill>
                  <a:srgbClr val="000000"/>
                </a:solidFill>
              </a:rPr>
              <a:t>swam in tear-filled vision </a:t>
            </a:r>
            <a:r>
              <a:rPr lang="zh-CN" altLang="en-US" sz="2000" b="0">
                <a:solidFill>
                  <a:srgbClr val="000000"/>
                </a:solidFill>
              </a:rPr>
              <a:t>在满是泪水的视线里晃动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0">
                <a:solidFill>
                  <a:srgbClr val="000000"/>
                </a:solidFill>
              </a:rPr>
              <a:t>（三）续写范文高分句式（分类型标注）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>
                <a:solidFill>
                  <a:srgbClr val="000000"/>
                </a:solidFill>
              </a:rPr>
              <a:t>1. </a:t>
            </a:r>
            <a:r>
              <a:rPr lang="zh-CN" altLang="en-US" sz="2000" b="0">
                <a:solidFill>
                  <a:srgbClr val="000000"/>
                </a:solidFill>
              </a:rPr>
              <a:t>拟人句（景物烘托心理）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>
                <a:solidFill>
                  <a:srgbClr val="000000"/>
                </a:solidFill>
              </a:rPr>
              <a:t>The white box on the dresser seemed to call to her.</a:t>
            </a:r>
            <a:endParaRPr lang="en-US" altLang="zh-CN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0">
                <a:solidFill>
                  <a:srgbClr val="000000"/>
                </a:solidFill>
              </a:rPr>
              <a:t>梳妆台上的白盒子仿佛在召唤她。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>
                <a:solidFill>
                  <a:srgbClr val="000000"/>
                </a:solidFill>
              </a:rPr>
              <a:t>2. </a:t>
            </a:r>
            <a:r>
              <a:rPr lang="zh-CN" altLang="en-US" sz="2000" b="0">
                <a:solidFill>
                  <a:srgbClr val="000000"/>
                </a:solidFill>
              </a:rPr>
              <a:t>分词作状语（开篇万能）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>
                <a:solidFill>
                  <a:srgbClr val="000000"/>
                </a:solidFill>
              </a:rPr>
              <a:t>Out of extreme curiosity, she walked over to the dresser and opened the box.</a:t>
            </a:r>
            <a:endParaRPr lang="en-US" altLang="zh-CN" sz="20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>
                <a:solidFill>
                  <a:srgbClr val="000000"/>
                </a:solidFill>
              </a:rPr>
              <a:t>Tears welled up in her eyes, blurring her vision of the precious pin.</a:t>
            </a:r>
            <a:endParaRPr lang="en-US" altLang="zh-CN" sz="2000" b="0">
              <a:solidFill>
                <a:srgbClr val="000000"/>
              </a:solidFill>
            </a:endParaRPr>
          </a:p>
          <a:p>
            <a:pPr marL="0" indent="0" algn="l">
              <a:lnSpc>
                <a:spcPts val="1800"/>
              </a:lnSpc>
              <a:spcBef>
                <a:spcPct val="0"/>
              </a:spcBef>
              <a:spcAft>
                <a:spcPct val="0"/>
              </a:spcAft>
              <a:buFont typeface="Arial" panose="020B0604020202020204"/>
              <a:buChar char="•"/>
            </a:pPr>
            <a:r>
              <a:rPr lang="en-US" altLang="zh-CN" sz="2000" b="0">
                <a:solidFill>
                  <a:srgbClr val="000000"/>
                </a:solidFill>
              </a:rPr>
              <a:t>Overcome with emotion, Anne threw her arms around her sister tightly.</a:t>
            </a:r>
            <a:endParaRPr lang="en-US" altLang="zh-CN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>
                <a:solidFill>
                  <a:srgbClr val="000000"/>
                </a:solidFill>
              </a:rPr>
              <a:t>3. </a:t>
            </a:r>
            <a:r>
              <a:rPr lang="zh-CN" altLang="en-US" sz="2000" b="0">
                <a:solidFill>
                  <a:srgbClr val="000000"/>
                </a:solidFill>
              </a:rPr>
              <a:t>破折号解释说明（高分细节句）</a:t>
            </a:r>
            <a:endParaRPr lang="zh-CN" altLang="en-US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000" b="0">
                <a:solidFill>
                  <a:srgbClr val="000000"/>
                </a:solidFill>
              </a:rPr>
              <a:t>There on the pin were four beautiful letters—her name in gold: A-N-N-E.</a:t>
            </a:r>
            <a:endParaRPr lang="en-US" altLang="zh-CN" sz="20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000" b="0">
                <a:solidFill>
                  <a:srgbClr val="000000"/>
                </a:solidFill>
              </a:rPr>
              <a:t>胸针上印着四个精致字母 </a:t>
            </a:r>
            <a:r>
              <a:rPr lang="en-US" altLang="zh-CN" sz="2000" b="0">
                <a:solidFill>
                  <a:srgbClr val="000000"/>
                </a:solidFill>
              </a:rPr>
              <a:t>—— </a:t>
            </a:r>
            <a:r>
              <a:rPr lang="zh-CN" altLang="en-US" sz="2000" b="0">
                <a:solidFill>
                  <a:srgbClr val="000000"/>
                </a:solidFill>
              </a:rPr>
              <a:t>烫金刻着她的名字：</a:t>
            </a:r>
            <a:r>
              <a:rPr lang="en-US" altLang="zh-CN" sz="2000" b="0">
                <a:solidFill>
                  <a:srgbClr val="000000"/>
                </a:solidFill>
              </a:rPr>
              <a:t>ANNE</a:t>
            </a:r>
            <a:r>
              <a:rPr lang="zh-CN" altLang="en-US" sz="2000" b="0">
                <a:solidFill>
                  <a:srgbClr val="000000"/>
                </a:solidFill>
              </a:rPr>
              <a:t>。</a:t>
            </a:r>
            <a:endParaRPr lang="zh-CN" altLang="en-US" sz="20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217805" y="200660"/>
            <a:ext cx="11353165" cy="6657340"/>
          </a:xfrm>
          <a:prstGeom prst="rect">
            <a:avLst/>
          </a:prstGeom>
        </p:spPr>
        <p:txBody>
          <a:bodyPr wrap="square">
            <a:noAutofit/>
          </a:bodyPr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4. </a:t>
            </a:r>
            <a:r>
              <a:rPr lang="zh-CN" altLang="en-US" sz="3200" b="0">
                <a:solidFill>
                  <a:srgbClr val="000000"/>
                </a:solidFill>
              </a:rPr>
              <a:t>无灵主语（高级心理句式）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A wave of shame washed over Anne.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200" b="0">
                <a:solidFill>
                  <a:srgbClr val="000000"/>
                </a:solidFill>
              </a:rPr>
              <a:t>一阵羞愧感席卷了安妮。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5. </a:t>
            </a:r>
            <a:r>
              <a:rPr lang="zh-CN" altLang="en-US" sz="3200" b="0">
                <a:solidFill>
                  <a:srgbClr val="000000"/>
                </a:solidFill>
              </a:rPr>
              <a:t>时间状语从句 </a:t>
            </a:r>
            <a:r>
              <a:rPr lang="en-US" altLang="zh-CN" sz="3200" b="0">
                <a:solidFill>
                  <a:srgbClr val="000000"/>
                </a:solidFill>
              </a:rPr>
              <a:t>+ </a:t>
            </a:r>
            <a:r>
              <a:rPr lang="zh-CN" altLang="en-US" sz="3200" b="0">
                <a:solidFill>
                  <a:srgbClr val="000000"/>
                </a:solidFill>
              </a:rPr>
              <a:t>动作衔接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Just then, Mary entered the room. Before Anne 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apologized, Mary gently took the pin and fastened it onto 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Anne’s shirt.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6. </a:t>
            </a:r>
            <a:r>
              <a:rPr lang="zh-CN" altLang="en-US" sz="3200" b="0">
                <a:solidFill>
                  <a:srgbClr val="000000"/>
                </a:solidFill>
              </a:rPr>
              <a:t>名词独立主格（画面感极强）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The golden letters swam in her tear-filled vision, as a 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reminder of her sister's love for her.</a:t>
            </a: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7. </a:t>
            </a:r>
            <a:r>
              <a:rPr lang="zh-CN" altLang="en-US" sz="3200" b="0">
                <a:solidFill>
                  <a:srgbClr val="000000"/>
                </a:solidFill>
              </a:rPr>
              <a:t>对话 </a:t>
            </a:r>
            <a:r>
              <a:rPr lang="en-US" altLang="zh-CN" sz="3200" b="0">
                <a:solidFill>
                  <a:srgbClr val="000000"/>
                </a:solidFill>
              </a:rPr>
              <a:t>+ </a:t>
            </a:r>
            <a:r>
              <a:rPr lang="zh-CN" altLang="en-US" sz="3200" b="0">
                <a:solidFill>
                  <a:srgbClr val="000000"/>
                </a:solidFill>
              </a:rPr>
              <a:t>分词伴随状语</a:t>
            </a:r>
            <a:endParaRPr lang="zh-CN" altLang="en-US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endParaRPr lang="en-US" altLang="zh-CN" sz="3200" b="0">
              <a:solidFill>
                <a:srgbClr val="000000"/>
              </a:solidFill>
            </a:endParaRPr>
          </a:p>
          <a:p>
            <a:pPr marL="0" indent="0">
              <a:lnSpc>
                <a:spcPts val="1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0">
                <a:solidFill>
                  <a:srgbClr val="000000"/>
                </a:solidFill>
              </a:rPr>
              <a:t>“It’s always been yours,” Mary whispered, smiling warmly.</a:t>
            </a:r>
            <a:endParaRPr lang="en-US" altLang="zh-CN" sz="3200" b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2642</Words>
  <Application>WPS 演示</Application>
  <PresentationFormat>宽屏</PresentationFormat>
  <Paragraphs>120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Arial Unicode MS</vt:lpstr>
      <vt:lpstr>Calibri</vt:lpstr>
      <vt:lpstr>微软雅黑</vt:lpstr>
      <vt:lpstr>Arial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芒果微甜</cp:lastModifiedBy>
  <cp:revision>7</cp:revision>
  <dcterms:created xsi:type="dcterms:W3CDTF">2023-08-09T12:44:00Z</dcterms:created>
  <dcterms:modified xsi:type="dcterms:W3CDTF">2026-07-01T06:09:13Z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D42EE473BE63416B8DD67D24E004BF02_12</vt:lpwstr>
  </property>
</Properties>
</file>